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5" r:id="rId4"/>
    <p:sldId id="297" r:id="rId5"/>
    <p:sldId id="259" r:id="rId6"/>
    <p:sldId id="302" r:id="rId7"/>
    <p:sldId id="262" r:id="rId8"/>
    <p:sldId id="294" r:id="rId9"/>
    <p:sldId id="269" r:id="rId10"/>
    <p:sldId id="270" r:id="rId11"/>
    <p:sldId id="296" r:id="rId12"/>
    <p:sldId id="271" r:id="rId13"/>
    <p:sldId id="293" r:id="rId14"/>
    <p:sldId id="295" r:id="rId15"/>
    <p:sldId id="298" r:id="rId16"/>
    <p:sldId id="275" r:id="rId17"/>
    <p:sldId id="299" r:id="rId18"/>
    <p:sldId id="261" r:id="rId19"/>
    <p:sldId id="291" r:id="rId20"/>
    <p:sldId id="292" r:id="rId21"/>
    <p:sldId id="283" r:id="rId22"/>
    <p:sldId id="288" r:id="rId23"/>
    <p:sldId id="281" r:id="rId24"/>
    <p:sldId id="260" r:id="rId25"/>
    <p:sldId id="286" r:id="rId26"/>
    <p:sldId id="300" r:id="rId27"/>
    <p:sldId id="301" r:id="rId28"/>
    <p:sldId id="289" r:id="rId29"/>
    <p:sldId id="266" r:id="rId3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034"/>
    <a:srgbClr val="FF4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0"/>
    <p:restoredTop sz="94588"/>
  </p:normalViewPr>
  <p:slideViewPr>
    <p:cSldViewPr snapToGrid="0" snapToObjects="1">
      <p:cViewPr varScale="1">
        <p:scale>
          <a:sx n="107" d="100"/>
          <a:sy n="107" d="100"/>
        </p:scale>
        <p:origin x="19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96E17-E922-8247-8905-A4966CC21DD2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80141-7166-A646-AB8F-E66F99B909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40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247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je er altijd</a:t>
            </a:r>
            <a:r>
              <a:rPr lang="nl-NL" baseline="0" dirty="0"/>
              <a:t> bent laat je zien dat je betrokken bent, maar gaat ten koste van de zelfstandigheid.</a:t>
            </a:r>
          </a:p>
          <a:p>
            <a:r>
              <a:rPr lang="nl-NL" dirty="0"/>
              <a:t>Interesse kind,</a:t>
            </a:r>
            <a:r>
              <a:rPr lang="nl-NL" baseline="0" dirty="0"/>
              <a:t> elk kind anders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460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je er altijd</a:t>
            </a:r>
            <a:r>
              <a:rPr lang="nl-NL" baseline="0" dirty="0"/>
              <a:t> bent laat je zien dat je betrokken bent, maar gaat ten koste van de zelfstandigheid.</a:t>
            </a:r>
          </a:p>
          <a:p>
            <a:r>
              <a:rPr lang="nl-NL" dirty="0"/>
              <a:t>Interesse kind,</a:t>
            </a:r>
            <a:r>
              <a:rPr lang="nl-NL" baseline="0" dirty="0"/>
              <a:t> elk kind anders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Peutersport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365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Peutersport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807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Peutersport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821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Peutersport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114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Peutersport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440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Peutersport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473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Veilig</a:t>
            </a:r>
            <a:r>
              <a:rPr lang="nl-NL" baseline="0" dirty="0"/>
              <a:t> door vragen durven stellen</a:t>
            </a:r>
            <a:endParaRPr lang="nl-NL" dirty="0"/>
          </a:p>
          <a:p>
            <a:endParaRPr lang="nl-NL" dirty="0"/>
          </a:p>
          <a:p>
            <a:r>
              <a:rPr lang="nl-NL" dirty="0"/>
              <a:t>Vragen</a:t>
            </a:r>
            <a:r>
              <a:rPr lang="nl-NL" baseline="0" dirty="0"/>
              <a:t> in de training doelen</a:t>
            </a:r>
          </a:p>
          <a:p>
            <a:r>
              <a:rPr lang="nl-NL" baseline="0" dirty="0"/>
              <a:t>Kinderen die vaker trainen / op zondag, invullen op een blaadje en inleveren. Waar sta ik nu? En waar wil ik naartoe?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122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Veilig</a:t>
            </a:r>
            <a:r>
              <a:rPr lang="nl-NL" baseline="0" dirty="0"/>
              <a:t> door vragen durven stellen</a:t>
            </a:r>
            <a:endParaRPr lang="nl-NL" dirty="0"/>
          </a:p>
          <a:p>
            <a:endParaRPr lang="nl-NL" dirty="0"/>
          </a:p>
          <a:p>
            <a:r>
              <a:rPr lang="nl-NL" dirty="0"/>
              <a:t>Vragen</a:t>
            </a:r>
            <a:r>
              <a:rPr lang="nl-NL" baseline="0" dirty="0"/>
              <a:t> in de training doelen</a:t>
            </a:r>
          </a:p>
          <a:p>
            <a:r>
              <a:rPr lang="nl-NL" baseline="0" dirty="0"/>
              <a:t>Kinderen die vaker trainen / op zondag, invullen op een blaadje en inleveren. Waar sta ik nu? En waar wil ik naartoe?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41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Hoge kwaliteit en werken aan onze eigen ontwikkeling</a:t>
            </a:r>
          </a:p>
          <a:p>
            <a:r>
              <a:rPr lang="nl-NL" dirty="0"/>
              <a:t>Workshops / applicaties volgen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Jaarcongres</a:t>
            </a:r>
          </a:p>
          <a:p>
            <a:r>
              <a:rPr lang="nl-NL" dirty="0"/>
              <a:t>Iedere maand overleg trainers</a:t>
            </a:r>
            <a:r>
              <a:rPr lang="nl-NL" baseline="0" dirty="0"/>
              <a:t> onderling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702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Veilig</a:t>
            </a:r>
            <a:r>
              <a:rPr lang="nl-NL" baseline="0" dirty="0"/>
              <a:t> door vragen durven stellen</a:t>
            </a:r>
            <a:endParaRPr lang="nl-NL" dirty="0"/>
          </a:p>
          <a:p>
            <a:endParaRPr lang="nl-NL" dirty="0"/>
          </a:p>
          <a:p>
            <a:r>
              <a:rPr lang="nl-NL" dirty="0"/>
              <a:t>Vragen</a:t>
            </a:r>
            <a:r>
              <a:rPr lang="nl-NL" baseline="0" dirty="0"/>
              <a:t> in de training doelen</a:t>
            </a:r>
          </a:p>
          <a:p>
            <a:r>
              <a:rPr lang="nl-NL" baseline="0" dirty="0"/>
              <a:t>Kinderen die vaker trainen / op zondag, invullen op een blaadje en inleveren. Waar sta ik nu? En waar wil ik naartoe?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212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Veilig</a:t>
            </a:r>
            <a:r>
              <a:rPr lang="nl-NL" baseline="0" dirty="0"/>
              <a:t> door vragen durven stellen</a:t>
            </a:r>
            <a:endParaRPr lang="nl-NL" dirty="0"/>
          </a:p>
          <a:p>
            <a:endParaRPr lang="nl-NL" dirty="0"/>
          </a:p>
          <a:p>
            <a:r>
              <a:rPr lang="nl-NL" dirty="0"/>
              <a:t>Vragen</a:t>
            </a:r>
            <a:r>
              <a:rPr lang="nl-NL" baseline="0" dirty="0"/>
              <a:t> in de training doelen</a:t>
            </a:r>
          </a:p>
          <a:p>
            <a:r>
              <a:rPr lang="nl-NL" baseline="0" dirty="0"/>
              <a:t>Kinderen die vaker trainen / op zondag, invullen op een blaadje en inleveren. Waar sta ik nu? En waar wil ik naartoe?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061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Veilig</a:t>
            </a:r>
            <a:r>
              <a:rPr lang="nl-NL" baseline="0" dirty="0"/>
              <a:t> door vragen durven stellen</a:t>
            </a:r>
            <a:endParaRPr lang="nl-NL" dirty="0"/>
          </a:p>
          <a:p>
            <a:endParaRPr lang="nl-NL" dirty="0"/>
          </a:p>
          <a:p>
            <a:r>
              <a:rPr lang="nl-NL" dirty="0"/>
              <a:t>Vragen</a:t>
            </a:r>
            <a:r>
              <a:rPr lang="nl-NL" baseline="0" dirty="0"/>
              <a:t> in de training doelen</a:t>
            </a:r>
          </a:p>
          <a:p>
            <a:r>
              <a:rPr lang="nl-NL" baseline="0" dirty="0"/>
              <a:t>Kinderen die vaker trainen / op zondag, invullen op een blaadje en inleveren. Waar sta ik nu? En waar wil ik naartoe?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37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Hoge kwaliteit en werken aan onze eigen ontwikkeling</a:t>
            </a:r>
          </a:p>
          <a:p>
            <a:r>
              <a:rPr lang="nl-NL" dirty="0"/>
              <a:t>Workshops / applicaties volgen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Jaarcongres</a:t>
            </a:r>
          </a:p>
          <a:p>
            <a:r>
              <a:rPr lang="nl-NL" dirty="0"/>
              <a:t>Iedere maand overleg trainers</a:t>
            </a:r>
            <a:r>
              <a:rPr lang="nl-NL" baseline="0" dirty="0"/>
              <a:t> onderling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60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Kwaliteit training hoog houden</a:t>
            </a:r>
          </a:p>
          <a:p>
            <a:r>
              <a:rPr lang="nl-NL" dirty="0"/>
              <a:t>Subsidie TVP / </a:t>
            </a:r>
            <a:r>
              <a:rPr lang="nl-NL" dirty="0" err="1"/>
              <a:t>Progress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Kwaliteit training hoog houden</a:t>
            </a:r>
          </a:p>
          <a:p>
            <a:r>
              <a:rPr lang="nl-NL" dirty="0"/>
              <a:t>Subsidie TVP / </a:t>
            </a:r>
            <a:r>
              <a:rPr lang="nl-NL" dirty="0" err="1"/>
              <a:t>Progress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52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Manieren om je tegenstander in problemen te brengen</a:t>
            </a:r>
          </a:p>
          <a:p>
            <a:r>
              <a:rPr lang="nl-NL" dirty="0"/>
              <a:t>Iets</a:t>
            </a:r>
            <a:r>
              <a:rPr lang="nl-NL" baseline="0" dirty="0"/>
              <a:t> waar je heel goed in bent verbeteren, wapens ontwikkelen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50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Kwaliteit training hoog houden</a:t>
            </a:r>
          </a:p>
          <a:p>
            <a:r>
              <a:rPr lang="nl-NL" dirty="0"/>
              <a:t>Subsidie TVP / </a:t>
            </a:r>
            <a:r>
              <a:rPr lang="nl-NL" dirty="0" err="1"/>
              <a:t>Progress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172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Kwaliteit training hoog houden</a:t>
            </a:r>
          </a:p>
          <a:p>
            <a:r>
              <a:rPr lang="nl-NL" dirty="0"/>
              <a:t>Subsidie TVP / </a:t>
            </a:r>
            <a:r>
              <a:rPr lang="nl-NL" dirty="0" err="1"/>
              <a:t>Progress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22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Kwaliteit training hoog houden</a:t>
            </a:r>
          </a:p>
          <a:p>
            <a:r>
              <a:rPr lang="nl-NL" dirty="0"/>
              <a:t>Subsidie TVP / </a:t>
            </a:r>
            <a:r>
              <a:rPr lang="nl-NL" dirty="0" err="1"/>
              <a:t>Progress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0141-7166-A646-AB8F-E66F99B909F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39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94C-4B7F-F742-9069-B41FD9FE62B9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E489-6707-1F4C-9F67-1E55402D9C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02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94C-4B7F-F742-9069-B41FD9FE62B9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E489-6707-1F4C-9F67-1E55402D9C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77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94C-4B7F-F742-9069-B41FD9FE62B9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E489-6707-1F4C-9F67-1E55402D9C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94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94C-4B7F-F742-9069-B41FD9FE62B9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E489-6707-1F4C-9F67-1E55402D9C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58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94C-4B7F-F742-9069-B41FD9FE62B9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E489-6707-1F4C-9F67-1E55402D9C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45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94C-4B7F-F742-9069-B41FD9FE62B9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E489-6707-1F4C-9F67-1E55402D9C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94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94C-4B7F-F742-9069-B41FD9FE62B9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E489-6707-1F4C-9F67-1E55402D9C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7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94C-4B7F-F742-9069-B41FD9FE62B9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E489-6707-1F4C-9F67-1E55402D9C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36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94C-4B7F-F742-9069-B41FD9FE62B9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E489-6707-1F4C-9F67-1E55402D9C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44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94C-4B7F-F742-9069-B41FD9FE62B9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E489-6707-1F4C-9F67-1E55402D9C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05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94C-4B7F-F742-9069-B41FD9FE62B9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E489-6707-1F4C-9F67-1E55402D9C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87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A94C-4B7F-F742-9069-B41FD9FE62B9}" type="datetimeFigureOut">
              <a:rPr lang="nl-NL" smtClean="0"/>
              <a:t>07-11-2022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2E489-6707-1F4C-9F67-1E55402D9C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805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ogresstennis.n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tvpijnacker.nl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hyperlink" Target="mailto:info@progresstennis.nl" TargetMode="External"/><Relationship Id="rId4" Type="http://schemas.openxmlformats.org/officeDocument/2006/relationships/hyperlink" Target="mailto:alles-in-1@tvpijnacker.nl" TargetMode="External"/><Relationship Id="rId9" Type="http://schemas.openxmlformats.org/officeDocument/2006/relationships/hyperlink" Target="http://www.progresstennis.nl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139541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solidFill>
                  <a:schemeClr val="bg1"/>
                </a:solidFill>
              </a:rPr>
            </a:br>
            <a:br>
              <a:rPr lang="nl-NL" b="1" dirty="0">
                <a:solidFill>
                  <a:schemeClr val="bg1"/>
                </a:solidFill>
              </a:rPr>
            </a:br>
            <a:br>
              <a:rPr lang="nl-NL" sz="5100" b="1" dirty="0">
                <a:solidFill>
                  <a:schemeClr val="bg1"/>
                </a:solidFill>
              </a:rPr>
            </a:br>
            <a:r>
              <a:rPr lang="nl-NL" sz="5100" b="1" dirty="0">
                <a:solidFill>
                  <a:schemeClr val="bg1"/>
                </a:solidFill>
              </a:rPr>
              <a:t>Ouderbijeenkomst </a:t>
            </a:r>
            <a:br>
              <a:rPr lang="nl-NL" sz="5100" b="1" dirty="0">
                <a:solidFill>
                  <a:schemeClr val="bg1"/>
                </a:solidFill>
              </a:rPr>
            </a:br>
            <a:r>
              <a:rPr lang="nl-NL" sz="5100" b="1" dirty="0">
                <a:solidFill>
                  <a:schemeClr val="bg1"/>
                </a:solidFill>
              </a:rPr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47466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Tactiek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1133" y="1852083"/>
            <a:ext cx="7869535" cy="4490528"/>
          </a:xfrm>
        </p:spPr>
        <p:txBody>
          <a:bodyPr>
            <a:normAutofit fontScale="92500" lnSpcReduction="10000"/>
          </a:bodyPr>
          <a:lstStyle/>
          <a:p>
            <a:r>
              <a:rPr lang="nl-NL" sz="4100" b="1" dirty="0">
                <a:solidFill>
                  <a:schemeClr val="accent2"/>
                </a:solidFill>
              </a:rPr>
              <a:t>Tactische vaardigheden zijn situatief denken en oplossend vermogen.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3500" b="1" dirty="0">
                <a:solidFill>
                  <a:schemeClr val="accent2"/>
                </a:solidFill>
              </a:rPr>
              <a:t>Balbaankeuze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3500" b="1" dirty="0">
                <a:solidFill>
                  <a:schemeClr val="accent2"/>
                </a:solidFill>
              </a:rPr>
              <a:t>Opstelling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3500" b="1" dirty="0">
                <a:solidFill>
                  <a:schemeClr val="accent2"/>
                </a:solidFill>
              </a:rPr>
              <a:t>Gedrag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3500" b="1" dirty="0">
                <a:solidFill>
                  <a:schemeClr val="accent2"/>
                </a:solidFill>
              </a:rPr>
              <a:t>Bewegingen</a:t>
            </a:r>
          </a:p>
          <a:p>
            <a:endParaRPr lang="nl-NL" b="1" dirty="0">
              <a:solidFill>
                <a:srgbClr val="F79646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nl-NL" sz="3200" b="1" dirty="0">
                <a:solidFill>
                  <a:schemeClr val="accent1"/>
                </a:solidFill>
              </a:rPr>
              <a:t>Begeleiding/coaching tijdens de competitie</a:t>
            </a:r>
          </a:p>
          <a:p>
            <a:endParaRPr lang="nl-NL" b="1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0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Fysiek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73777" y="1852083"/>
            <a:ext cx="7137070" cy="3786717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Fysieke vaardigheden zijn: Snelheid, balans, coördinatie, reactie, kracht enz.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chemeClr val="accent2"/>
                </a:solidFill>
              </a:rPr>
              <a:t>Herstellend voetenwerk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chemeClr val="accent2"/>
                </a:solidFill>
              </a:rPr>
              <a:t> Bal bereikend voetenwerk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chemeClr val="accent2"/>
                </a:solidFill>
              </a:rPr>
              <a:t>Intensiteit en variatie in trainingen</a:t>
            </a:r>
          </a:p>
          <a:p>
            <a:endParaRPr lang="nl-NL" sz="2600" b="1" dirty="0">
              <a:solidFill>
                <a:srgbClr val="F79646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chemeClr val="accent1"/>
                </a:solidFill>
              </a:rPr>
              <a:t>EXTRA: </a:t>
            </a:r>
            <a:r>
              <a:rPr lang="nl-NL" b="1" dirty="0" err="1">
                <a:solidFill>
                  <a:schemeClr val="accent1"/>
                </a:solidFill>
              </a:rPr>
              <a:t>Wigo</a:t>
            </a:r>
            <a:r>
              <a:rPr lang="nl-NL" b="1" dirty="0">
                <a:solidFill>
                  <a:schemeClr val="accent1"/>
                </a:solidFill>
              </a:rPr>
              <a:t> van Fysiosmart verzorgt de fysieke </a:t>
            </a:r>
            <a:r>
              <a:rPr lang="nl-NL" b="1" dirty="0" err="1">
                <a:solidFill>
                  <a:schemeClr val="accent1"/>
                </a:solidFill>
              </a:rPr>
              <a:t>tennisspecifieke</a:t>
            </a:r>
            <a:r>
              <a:rPr lang="nl-NL" b="1" dirty="0">
                <a:solidFill>
                  <a:schemeClr val="accent1"/>
                </a:solidFill>
              </a:rPr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54439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2" y="25611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Mentaal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25499" y="855940"/>
            <a:ext cx="7548033" cy="5765800"/>
          </a:xfrm>
        </p:spPr>
        <p:txBody>
          <a:bodyPr>
            <a:normAutofit fontScale="25000" lnSpcReduction="20000"/>
          </a:bodyPr>
          <a:lstStyle/>
          <a:p>
            <a:endParaRPr lang="nl-NL" sz="6500" b="1" dirty="0">
              <a:solidFill>
                <a:srgbClr val="F79646"/>
              </a:solidFill>
            </a:endParaRPr>
          </a:p>
          <a:p>
            <a:r>
              <a:rPr lang="nl-NL" sz="12000" b="1" dirty="0">
                <a:solidFill>
                  <a:schemeClr val="accent2"/>
                </a:solidFill>
              </a:rPr>
              <a:t>De mentale weerbaarheid van een speler wordt bepaald </a:t>
            </a:r>
          </a:p>
          <a:p>
            <a:r>
              <a:rPr lang="nl-NL" sz="12000" b="1" dirty="0">
                <a:solidFill>
                  <a:schemeClr val="accent2"/>
                </a:solidFill>
              </a:rPr>
              <a:t>door zijn niveau op de onderdelen </a:t>
            </a:r>
          </a:p>
          <a:p>
            <a:r>
              <a:rPr lang="nl-NL" sz="12000" b="1" dirty="0">
                <a:solidFill>
                  <a:schemeClr val="accent1"/>
                </a:solidFill>
              </a:rPr>
              <a:t>Spanning, Concentratie, </a:t>
            </a:r>
          </a:p>
          <a:p>
            <a:r>
              <a:rPr lang="nl-NL" sz="12000" b="1" dirty="0">
                <a:solidFill>
                  <a:schemeClr val="accent1"/>
                </a:solidFill>
              </a:rPr>
              <a:t>Motivatie en Zelfvertrouwen </a:t>
            </a:r>
          </a:p>
          <a:p>
            <a:endParaRPr lang="nl-NL" sz="6500" b="1" dirty="0">
              <a:solidFill>
                <a:srgbClr val="F79646"/>
              </a:solidFill>
            </a:endParaRPr>
          </a:p>
          <a:p>
            <a:r>
              <a:rPr lang="nl-NL" sz="9600" b="1" dirty="0">
                <a:solidFill>
                  <a:schemeClr val="accent2"/>
                </a:solidFill>
              </a:rPr>
              <a:t>In iedere training komt dit aan bod!</a:t>
            </a:r>
          </a:p>
          <a:p>
            <a:r>
              <a:rPr lang="nl-NL" sz="9600" b="1" dirty="0">
                <a:solidFill>
                  <a:schemeClr val="accent2"/>
                </a:solidFill>
              </a:rPr>
              <a:t>Voorbeelden:</a:t>
            </a:r>
          </a:p>
          <a:p>
            <a:pPr marL="457200" indent="-457200">
              <a:buFontTx/>
              <a:buChar char="-"/>
            </a:pPr>
            <a:r>
              <a:rPr lang="nl-NL" sz="9600" b="1" dirty="0">
                <a:solidFill>
                  <a:schemeClr val="accent2"/>
                </a:solidFill>
              </a:rPr>
              <a:t>Iets nieuws leren</a:t>
            </a:r>
          </a:p>
          <a:p>
            <a:pPr marL="457200" indent="-457200">
              <a:buFontTx/>
              <a:buChar char="-"/>
            </a:pPr>
            <a:r>
              <a:rPr lang="nl-NL" sz="9600" b="1" dirty="0">
                <a:solidFill>
                  <a:schemeClr val="accent2"/>
                </a:solidFill>
              </a:rPr>
              <a:t>Weerbaarheid</a:t>
            </a:r>
          </a:p>
          <a:p>
            <a:pPr marL="457200" indent="-457200">
              <a:buFontTx/>
              <a:buChar char="-"/>
            </a:pPr>
            <a:r>
              <a:rPr lang="nl-NL" sz="9600" b="1" dirty="0">
                <a:solidFill>
                  <a:schemeClr val="accent2"/>
                </a:solidFill>
              </a:rPr>
              <a:t>Omgaan met verwachtingen</a:t>
            </a:r>
          </a:p>
          <a:p>
            <a:pPr marL="457200" indent="-457200">
              <a:buFontTx/>
              <a:buChar char="-"/>
            </a:pPr>
            <a:r>
              <a:rPr lang="nl-NL" sz="9600" b="1" dirty="0">
                <a:solidFill>
                  <a:schemeClr val="accent2"/>
                </a:solidFill>
              </a:rPr>
              <a:t>Omgaan met winnen / verliezen</a:t>
            </a:r>
          </a:p>
          <a:p>
            <a:pPr marL="457200" indent="-457200">
              <a:buFontTx/>
              <a:buChar char="-"/>
            </a:pPr>
            <a:r>
              <a:rPr lang="nl-NL" sz="9600" b="1" dirty="0">
                <a:solidFill>
                  <a:schemeClr val="accent2"/>
                </a:solidFill>
              </a:rPr>
              <a:t>Leiderschap</a:t>
            </a:r>
          </a:p>
          <a:p>
            <a:endParaRPr lang="nl-NL" sz="4000" b="1" dirty="0">
              <a:solidFill>
                <a:srgbClr val="F79646"/>
              </a:solidFill>
            </a:endParaRPr>
          </a:p>
          <a:p>
            <a:r>
              <a:rPr lang="nl-NL" sz="12000" b="1" dirty="0">
                <a:solidFill>
                  <a:schemeClr val="accent1"/>
                </a:solidFill>
              </a:rPr>
              <a:t>Begeleiding/coaching tijdens de competitie</a:t>
            </a: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7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In de training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73777" y="2032000"/>
            <a:ext cx="7220197" cy="3606800"/>
          </a:xfrm>
        </p:spPr>
        <p:txBody>
          <a:bodyPr>
            <a:normAutofit fontScale="70000" lnSpcReduction="20000"/>
          </a:bodyPr>
          <a:lstStyle/>
          <a:p>
            <a:r>
              <a:rPr lang="nl-NL" sz="4400" b="1" dirty="0">
                <a:solidFill>
                  <a:schemeClr val="accent2"/>
                </a:solidFill>
              </a:rPr>
              <a:t>Wat verwachten we van de spelers?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4400" b="1" dirty="0">
                <a:solidFill>
                  <a:schemeClr val="accent1"/>
                </a:solidFill>
              </a:rPr>
              <a:t>Toewijding / betrokkenheid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4400" b="1" dirty="0">
                <a:solidFill>
                  <a:schemeClr val="accent1"/>
                </a:solidFill>
              </a:rPr>
              <a:t>Actieve houding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4400" b="1" dirty="0">
                <a:solidFill>
                  <a:schemeClr val="accent1"/>
                </a:solidFill>
              </a:rPr>
              <a:t>Inzet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4400" b="1" dirty="0">
                <a:solidFill>
                  <a:schemeClr val="accent1"/>
                </a:solidFill>
              </a:rPr>
              <a:t>Interactie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4400" b="1" dirty="0">
                <a:solidFill>
                  <a:schemeClr val="accent1"/>
                </a:solidFill>
              </a:rPr>
              <a:t>Eigen initiatief en verantwoordelijkheid</a:t>
            </a:r>
          </a:p>
          <a:p>
            <a:endParaRPr lang="nl-NL" sz="2800" b="1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nl-NL" sz="2800" b="1" dirty="0">
                <a:solidFill>
                  <a:srgbClr val="0070C0"/>
                </a:solidFill>
              </a:rPr>
              <a:t>VB: Kleding, schoenen, bidon gevuld mee</a:t>
            </a:r>
          </a:p>
          <a:p>
            <a:pPr marL="457200" indent="-457200">
              <a:buFont typeface="Wingdings" pitchFamily="2" charset="2"/>
              <a:buChar char="Ø"/>
            </a:pPr>
            <a:endParaRPr lang="nl-NL" b="1" dirty="0">
              <a:solidFill>
                <a:schemeClr val="accent1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6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Voor en na de training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29585" y="2032000"/>
            <a:ext cx="7016888" cy="3606800"/>
          </a:xfrm>
        </p:spPr>
        <p:txBody>
          <a:bodyPr/>
          <a:lstStyle/>
          <a:p>
            <a:r>
              <a:rPr lang="nl-NL" b="1" dirty="0">
                <a:solidFill>
                  <a:schemeClr val="accent2"/>
                </a:solidFill>
              </a:rPr>
              <a:t>Extra dingen die je kan doen: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chemeClr val="accent1"/>
                </a:solidFill>
              </a:rPr>
              <a:t>Voor de training 10 minuten eerder aanwezig voor warming-up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chemeClr val="accent1"/>
                </a:solidFill>
              </a:rPr>
              <a:t>Voor of na de training vrij spelen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chemeClr val="accent1"/>
                </a:solidFill>
              </a:rPr>
              <a:t>Voor of na de training service trainen zelf met tonnetje van trainer</a:t>
            </a:r>
          </a:p>
          <a:p>
            <a:endParaRPr lang="nl-NL" b="1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0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De 3 eenheid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29585" y="1957449"/>
            <a:ext cx="3038654" cy="3883232"/>
          </a:xfrm>
        </p:spPr>
        <p:txBody>
          <a:bodyPr/>
          <a:lstStyle/>
          <a:p>
            <a:r>
              <a:rPr lang="nl-NL" b="1" dirty="0">
                <a:solidFill>
                  <a:srgbClr val="F79646"/>
                </a:solidFill>
              </a:rPr>
              <a:t>Ouders</a:t>
            </a:r>
          </a:p>
          <a:p>
            <a:endParaRPr lang="nl-NL" b="1" dirty="0">
              <a:solidFill>
                <a:srgbClr val="F79646"/>
              </a:solidFill>
            </a:endParaRPr>
          </a:p>
          <a:p>
            <a:r>
              <a:rPr lang="nl-NL" b="1" dirty="0">
                <a:solidFill>
                  <a:schemeClr val="accent5"/>
                </a:solidFill>
              </a:rPr>
              <a:t>Kind</a:t>
            </a:r>
          </a:p>
          <a:p>
            <a:endParaRPr lang="nl-NL" b="1" dirty="0">
              <a:solidFill>
                <a:srgbClr val="F79646"/>
              </a:solidFill>
            </a:endParaRPr>
          </a:p>
          <a:p>
            <a:r>
              <a:rPr lang="nl-NL" b="1" dirty="0">
                <a:solidFill>
                  <a:srgbClr val="FF1034"/>
                </a:solidFill>
              </a:rPr>
              <a:t>Trainer</a:t>
            </a:r>
          </a:p>
        </p:txBody>
      </p:sp>
      <p:pic>
        <p:nvPicPr>
          <p:cNvPr id="1025" name="Picture 1" descr="page8image65605696">
            <a:extLst>
              <a:ext uri="{FF2B5EF4-FFF2-40B4-BE49-F238E27FC236}">
                <a16:creationId xmlns:a16="http://schemas.microsoft.com/office/drawing/2014/main" id="{C9A2C61E-1706-B2E2-E3B4-A5454960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64" y="1662545"/>
            <a:ext cx="3681351" cy="36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9147320-32AB-7BB1-6D2E-0524C1574003}"/>
              </a:ext>
            </a:extLst>
          </p:cNvPr>
          <p:cNvSpPr txBox="1"/>
          <p:nvPr/>
        </p:nvSpPr>
        <p:spPr>
          <a:xfrm>
            <a:off x="1044918" y="5840681"/>
            <a:ext cx="688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Een goede samenwerking is essentieel voor succes!</a:t>
            </a:r>
          </a:p>
        </p:txBody>
      </p:sp>
    </p:spTree>
    <p:extLst>
      <p:ext uri="{BB962C8B-B14F-4D97-AF65-F5344CB8AC3E}">
        <p14:creationId xmlns:p14="http://schemas.microsoft.com/office/powerpoint/2010/main" val="62536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>
            <a:normAutofit/>
          </a:bodyPr>
          <a:lstStyle/>
          <a:p>
            <a:r>
              <a:rPr lang="nl-NL" sz="3400" b="1" dirty="0">
                <a:solidFill>
                  <a:schemeClr val="bg1"/>
                </a:solidFill>
              </a:rPr>
              <a:t>Wat verwachten we van de tennisouder?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01133" y="1428750"/>
            <a:ext cx="7854949" cy="5209117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Wingdings" charset="2"/>
              <a:buChar char="Ø"/>
            </a:pPr>
            <a:r>
              <a:rPr lang="nl-NL" sz="3900" b="1" dirty="0">
                <a:solidFill>
                  <a:schemeClr val="accent2"/>
                </a:solidFill>
                <a:latin typeface="Trebuchet MS" charset="0"/>
              </a:rPr>
              <a:t>Faciliteren</a:t>
            </a:r>
          </a:p>
          <a:p>
            <a:r>
              <a:rPr lang="nl-NL" sz="3900" b="1" dirty="0">
                <a:solidFill>
                  <a:schemeClr val="accent2"/>
                </a:solidFill>
                <a:latin typeface="Trebuchet MS" charset="0"/>
              </a:rPr>
              <a:t>(Logistieke en financiële ondersteuning)</a:t>
            </a:r>
          </a:p>
          <a:p>
            <a:endParaRPr lang="nl-NL" sz="3900" b="1" dirty="0">
              <a:solidFill>
                <a:schemeClr val="accent6"/>
              </a:solidFill>
              <a:latin typeface="Trebuchet MS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nl-NL" sz="3900" b="1" dirty="0">
                <a:solidFill>
                  <a:schemeClr val="accent1"/>
                </a:solidFill>
                <a:latin typeface="Trebuchet MS" charset="0"/>
              </a:rPr>
              <a:t>Betrokkenheid (</a:t>
            </a:r>
            <a:r>
              <a:rPr lang="nl-NL" sz="3900" b="1" dirty="0" err="1">
                <a:solidFill>
                  <a:schemeClr val="accent1"/>
                </a:solidFill>
                <a:latin typeface="Trebuchet MS" charset="0"/>
              </a:rPr>
              <a:t>overload</a:t>
            </a:r>
            <a:r>
              <a:rPr lang="nl-NL" sz="3900" b="1" dirty="0">
                <a:solidFill>
                  <a:schemeClr val="accent1"/>
                </a:solidFill>
                <a:latin typeface="Trebuchet MS" charset="0"/>
              </a:rPr>
              <a:t> / </a:t>
            </a:r>
            <a:r>
              <a:rPr lang="nl-NL" sz="3900" b="1" dirty="0" err="1">
                <a:solidFill>
                  <a:schemeClr val="accent1"/>
                </a:solidFill>
                <a:latin typeface="Trebuchet MS" charset="0"/>
              </a:rPr>
              <a:t>underload</a:t>
            </a:r>
            <a:r>
              <a:rPr lang="nl-NL" sz="3900" b="1" dirty="0">
                <a:solidFill>
                  <a:schemeClr val="accent1"/>
                </a:solidFill>
                <a:latin typeface="Trebuchet MS" charset="0"/>
              </a:rPr>
              <a:t>)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3900" b="1" dirty="0">
                <a:solidFill>
                  <a:schemeClr val="accent1"/>
                </a:solidFill>
                <a:latin typeface="Trebuchet MS" charset="0"/>
              </a:rPr>
              <a:t>Aanwezigheid (altijd / nooit)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3900" b="1" dirty="0">
                <a:solidFill>
                  <a:schemeClr val="accent1"/>
                </a:solidFill>
                <a:latin typeface="Trebuchet MS" charset="0"/>
              </a:rPr>
              <a:t>Interesse / Zelfstandigheid</a:t>
            </a:r>
          </a:p>
          <a:p>
            <a:endParaRPr lang="nl-NL" sz="3900" b="1" dirty="0">
              <a:solidFill>
                <a:schemeClr val="accent2"/>
              </a:solidFill>
              <a:latin typeface="Trebuchet MS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nl-NL" sz="3900" b="1" dirty="0">
                <a:solidFill>
                  <a:schemeClr val="accent2"/>
                </a:solidFill>
                <a:latin typeface="Trebuchet MS" charset="0"/>
              </a:rPr>
              <a:t>Verwachtingen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3900" b="1" dirty="0">
                <a:solidFill>
                  <a:schemeClr val="accent2"/>
                </a:solidFill>
                <a:latin typeface="Trebuchet MS" charset="0"/>
              </a:rPr>
              <a:t>Relativeren</a:t>
            </a:r>
          </a:p>
          <a:p>
            <a:pPr marL="342900" indent="-342900">
              <a:buFont typeface="Wingdings" charset="2"/>
              <a:buChar char="Ø"/>
            </a:pPr>
            <a:r>
              <a:rPr lang="nl-NL" sz="3900" b="1" dirty="0">
                <a:solidFill>
                  <a:schemeClr val="accent2"/>
                </a:solidFill>
                <a:latin typeface="Trebuchet MS" charset="0"/>
              </a:rPr>
              <a:t>Onvoorwaardelijke liefde en steun</a:t>
            </a:r>
          </a:p>
          <a:p>
            <a:endParaRPr lang="nl-NL" sz="3900" b="1" dirty="0">
              <a:solidFill>
                <a:schemeClr val="accent6"/>
              </a:solidFill>
              <a:latin typeface="Trebuchet MS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nl-NL" sz="3900" b="1" dirty="0">
                <a:solidFill>
                  <a:schemeClr val="accent1"/>
                </a:solidFill>
                <a:latin typeface="Trebuchet MS" charset="0"/>
              </a:rPr>
              <a:t>Vragen stellen / Praat met je kind </a:t>
            </a:r>
          </a:p>
          <a:p>
            <a:endParaRPr lang="nl-NL" sz="2400" b="1" dirty="0">
              <a:solidFill>
                <a:schemeClr val="accent6"/>
              </a:solidFill>
              <a:latin typeface="Trebuchet MS" charset="0"/>
            </a:endParaRPr>
          </a:p>
          <a:p>
            <a:endParaRPr lang="nl-NL" sz="2400" b="1" dirty="0">
              <a:solidFill>
                <a:srgbClr val="F79646"/>
              </a:solidFill>
              <a:latin typeface="Trebuchet MS" charset="0"/>
            </a:endParaRPr>
          </a:p>
          <a:p>
            <a:endParaRPr lang="nl-NL" sz="2400" b="1" dirty="0">
              <a:solidFill>
                <a:srgbClr val="F79646"/>
              </a:solidFill>
              <a:latin typeface="Trebuchet MS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849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>
            <a:normAutofit/>
          </a:bodyPr>
          <a:lstStyle/>
          <a:p>
            <a:r>
              <a:rPr lang="nl-NL" sz="3400" b="1" dirty="0">
                <a:solidFill>
                  <a:schemeClr val="bg1"/>
                </a:solidFill>
              </a:rPr>
              <a:t>Wat verwachten we van de tennisouder?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61DEC796-F1A0-FF24-947A-E50A09090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533" y="1540934"/>
            <a:ext cx="7950200" cy="472439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nl-NL" sz="3000" b="1" dirty="0">
                <a:solidFill>
                  <a:schemeClr val="accent2"/>
                </a:solidFill>
                <a:effectLst/>
                <a:latin typeface="Trebuchet MS" panose="020B0703020202090204" pitchFamily="34" charset="0"/>
              </a:rPr>
              <a:t>Probeer als ouder een steunende rol in te nemen, in plaats van een sturende of coachende</a:t>
            </a:r>
          </a:p>
          <a:p>
            <a:endParaRPr lang="nl-NL" sz="3000" b="1" dirty="0">
              <a:solidFill>
                <a:schemeClr val="accent6"/>
              </a:solidFill>
              <a:effectLst/>
              <a:latin typeface="Trebuchet MS" panose="020B070302020209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nl-NL" sz="3000" b="1" dirty="0">
                <a:solidFill>
                  <a:schemeClr val="accent1"/>
                </a:solidFill>
                <a:effectLst/>
                <a:latin typeface="Trebuchet MS" panose="020B0703020202090204" pitchFamily="34" charset="0"/>
              </a:rPr>
              <a:t>Laat tennisinhoudelijke zaken zoveel mogelijk over aan de tennisleraar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3000" b="1" dirty="0">
              <a:solidFill>
                <a:schemeClr val="accent6"/>
              </a:solidFill>
              <a:effectLst/>
              <a:latin typeface="Trebuchet MS" panose="020B070302020209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nl-NL" sz="3000" b="1" dirty="0">
                <a:solidFill>
                  <a:schemeClr val="accent2"/>
                </a:solidFill>
                <a:effectLst/>
                <a:latin typeface="Trebuchet MS" panose="020B0703020202090204" pitchFamily="34" charset="0"/>
              </a:rPr>
              <a:t>Resultaten behalen op jonge leeftijd is van ondergeschikt belang, ontwikkeling draait om de lange termijn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93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 err="1">
                <a:solidFill>
                  <a:schemeClr val="bg1"/>
                </a:solidFill>
              </a:rPr>
              <a:t>Tenniskids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25501" y="1669312"/>
            <a:ext cx="7450666" cy="3232297"/>
          </a:xfrm>
        </p:spPr>
        <p:txBody>
          <a:bodyPr>
            <a:normAutofit/>
          </a:bodyPr>
          <a:lstStyle/>
          <a:p>
            <a:endParaRPr lang="nl-NL" sz="6000" b="1" dirty="0">
              <a:solidFill>
                <a:srgbClr val="F79646"/>
              </a:solidFill>
            </a:endParaRPr>
          </a:p>
          <a:p>
            <a:r>
              <a:rPr lang="nl-NL" sz="6000" b="1" dirty="0" err="1">
                <a:solidFill>
                  <a:schemeClr val="accent1"/>
                </a:solidFill>
              </a:rPr>
              <a:t>Tenniskids</a:t>
            </a:r>
            <a:endParaRPr lang="nl-NL" sz="6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Let Ace Set Love">
            <a:extLst>
              <a:ext uri="{FF2B5EF4-FFF2-40B4-BE49-F238E27FC236}">
                <a16:creationId xmlns:a16="http://schemas.microsoft.com/office/drawing/2014/main" id="{A0D46CFD-A05E-0C4D-5AC8-707765FC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65539"/>
            <a:ext cx="9143999" cy="17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et Ace Set Love">
            <a:extLst>
              <a:ext uri="{FF2B5EF4-FFF2-40B4-BE49-F238E27FC236}">
                <a16:creationId xmlns:a16="http://schemas.microsoft.com/office/drawing/2014/main" id="{B9D802B8-C2CD-5716-AFB6-6F5C3E84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6" y="0"/>
            <a:ext cx="9143999" cy="17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37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 err="1">
                <a:solidFill>
                  <a:schemeClr val="bg1"/>
                </a:solidFill>
              </a:rPr>
              <a:t>Tenniskids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25501" y="1892594"/>
            <a:ext cx="7450666" cy="300901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charset="2"/>
              <a:buChar char="Ø"/>
            </a:pPr>
            <a:r>
              <a:rPr lang="nl-NL" b="1" dirty="0">
                <a:solidFill>
                  <a:schemeClr val="accent1"/>
                </a:solidFill>
              </a:rPr>
              <a:t>Plezier</a:t>
            </a:r>
          </a:p>
          <a:p>
            <a:pPr marL="457200" indent="-457200">
              <a:buFont typeface="Wingdings" charset="2"/>
              <a:buChar char="Ø"/>
            </a:pPr>
            <a:r>
              <a:rPr lang="nl-NL" b="1" dirty="0">
                <a:solidFill>
                  <a:schemeClr val="accent1"/>
                </a:solidFill>
              </a:rPr>
              <a:t>Meer beleving</a:t>
            </a:r>
          </a:p>
          <a:p>
            <a:pPr marL="457200" indent="-457200">
              <a:buFont typeface="Wingdings" charset="2"/>
              <a:buChar char="Ø"/>
            </a:pPr>
            <a:r>
              <a:rPr lang="nl-NL" b="1" dirty="0">
                <a:solidFill>
                  <a:schemeClr val="accent1"/>
                </a:solidFill>
              </a:rPr>
              <a:t>Gericht op ontwikkeling van de kinderen</a:t>
            </a:r>
          </a:p>
          <a:p>
            <a:pPr marL="457200" indent="-457200">
              <a:buFont typeface="Wingdings" charset="2"/>
              <a:buChar char="Ø"/>
            </a:pPr>
            <a:r>
              <a:rPr lang="nl-NL" b="1" dirty="0">
                <a:solidFill>
                  <a:schemeClr val="accent1"/>
                </a:solidFill>
              </a:rPr>
              <a:t>Succesbeleving </a:t>
            </a:r>
          </a:p>
          <a:p>
            <a:pPr marL="457200" indent="-457200">
              <a:buFont typeface="Wingdings" charset="2"/>
              <a:buChar char="Ø"/>
            </a:pPr>
            <a:r>
              <a:rPr lang="nl-NL" b="1" dirty="0">
                <a:solidFill>
                  <a:schemeClr val="accent1"/>
                </a:solidFill>
              </a:rPr>
              <a:t>Trainen met “zachtere” ballen voor verbeteren techniek </a:t>
            </a:r>
          </a:p>
        </p:txBody>
      </p:sp>
      <p:pic>
        <p:nvPicPr>
          <p:cNvPr id="1026" name="Picture 2" descr="Let Ace Set Love">
            <a:extLst>
              <a:ext uri="{FF2B5EF4-FFF2-40B4-BE49-F238E27FC236}">
                <a16:creationId xmlns:a16="http://schemas.microsoft.com/office/drawing/2014/main" id="{A0D46CFD-A05E-0C4D-5AC8-707765FC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65539"/>
            <a:ext cx="9143999" cy="17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et Ace Set Love">
            <a:extLst>
              <a:ext uri="{FF2B5EF4-FFF2-40B4-BE49-F238E27FC236}">
                <a16:creationId xmlns:a16="http://schemas.microsoft.com/office/drawing/2014/main" id="{B9D802B8-C2CD-5716-AFB6-6F5C3E84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6" y="0"/>
            <a:ext cx="9143999" cy="17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66899" y="1587499"/>
            <a:ext cx="7506634" cy="4771737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nl-NL" b="1" dirty="0">
                <a:solidFill>
                  <a:srgbClr val="C00000"/>
                </a:solidFill>
              </a:rPr>
              <a:t>TVP &amp; </a:t>
            </a:r>
            <a:r>
              <a:rPr lang="nl-NL" b="1" dirty="0" err="1">
                <a:solidFill>
                  <a:srgbClr val="C00000"/>
                </a:solidFill>
              </a:rPr>
              <a:t>Progress</a:t>
            </a:r>
            <a:endParaRPr lang="nl-NL" b="1" dirty="0">
              <a:solidFill>
                <a:srgbClr val="C0000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b="1" dirty="0">
                <a:solidFill>
                  <a:schemeClr val="accent1"/>
                </a:solidFill>
              </a:rPr>
              <a:t>Visie (Beleid)</a:t>
            </a:r>
          </a:p>
          <a:p>
            <a:pPr marL="457200" indent="-457200" algn="l">
              <a:buFontTx/>
              <a:buChar char="-"/>
            </a:pPr>
            <a:r>
              <a:rPr lang="nl-NL" b="1" dirty="0">
                <a:solidFill>
                  <a:srgbClr val="C00000"/>
                </a:solidFill>
              </a:rPr>
              <a:t>Trainersteam</a:t>
            </a:r>
          </a:p>
          <a:p>
            <a:pPr marL="457200" indent="-457200" algn="l">
              <a:buFontTx/>
              <a:buChar char="-"/>
            </a:pPr>
            <a:r>
              <a:rPr lang="nl-NL" b="1" dirty="0">
                <a:solidFill>
                  <a:schemeClr val="accent1"/>
                </a:solidFill>
              </a:rPr>
              <a:t>Trainingsvormen en inhoud</a:t>
            </a:r>
          </a:p>
          <a:p>
            <a:pPr marL="457200" indent="-457200" algn="l">
              <a:buFontTx/>
              <a:buChar char="-"/>
            </a:pPr>
            <a:r>
              <a:rPr lang="nl-NL" b="1" dirty="0">
                <a:solidFill>
                  <a:srgbClr val="C00000"/>
                </a:solidFill>
              </a:rPr>
              <a:t>Tennisouders</a:t>
            </a:r>
          </a:p>
          <a:p>
            <a:pPr marL="457200" indent="-457200" algn="l">
              <a:buFontTx/>
              <a:buChar char="-"/>
            </a:pPr>
            <a:r>
              <a:rPr lang="nl-NL" b="1" dirty="0" err="1">
                <a:solidFill>
                  <a:schemeClr val="accent1"/>
                </a:solidFill>
              </a:rPr>
              <a:t>Tenniskids</a:t>
            </a:r>
            <a:r>
              <a:rPr lang="nl-NL" b="1" dirty="0">
                <a:solidFill>
                  <a:schemeClr val="accent1"/>
                </a:solidFill>
              </a:rPr>
              <a:t> / Jeugd</a:t>
            </a:r>
          </a:p>
          <a:p>
            <a:pPr marL="457200" indent="-457200" algn="l">
              <a:buFontTx/>
              <a:buChar char="-"/>
            </a:pPr>
            <a:r>
              <a:rPr lang="nl-NL" b="1" dirty="0">
                <a:solidFill>
                  <a:srgbClr val="C00000"/>
                </a:solidFill>
              </a:rPr>
              <a:t>Alles in 1 </a:t>
            </a:r>
          </a:p>
          <a:p>
            <a:pPr marL="457200" indent="-457200" algn="l">
              <a:buFontTx/>
              <a:buChar char="-"/>
            </a:pPr>
            <a:r>
              <a:rPr lang="nl-NL" b="1" dirty="0">
                <a:solidFill>
                  <a:schemeClr val="accent1"/>
                </a:solidFill>
              </a:rPr>
              <a:t>Activiteiten</a:t>
            </a:r>
          </a:p>
          <a:p>
            <a:pPr marL="457200" indent="-457200" algn="l">
              <a:buFontTx/>
              <a:buChar char="-"/>
            </a:pPr>
            <a:r>
              <a:rPr lang="nl-NL" b="1" dirty="0">
                <a:solidFill>
                  <a:srgbClr val="C00000"/>
                </a:solidFill>
              </a:rPr>
              <a:t>Speeldagen en competitie</a:t>
            </a:r>
          </a:p>
          <a:p>
            <a:pPr marL="457200" indent="-457200" algn="l">
              <a:buFontTx/>
              <a:buChar char="-"/>
            </a:pPr>
            <a:r>
              <a:rPr lang="nl-NL" b="1" dirty="0">
                <a:solidFill>
                  <a:schemeClr val="accent1"/>
                </a:solidFill>
              </a:rPr>
              <a:t>Communicatie en vragen</a:t>
            </a:r>
          </a:p>
          <a:p>
            <a:pPr marL="457200" indent="-457200" algn="l">
              <a:buFontTx/>
              <a:buChar char="-"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78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 err="1">
                <a:solidFill>
                  <a:schemeClr val="accent1"/>
                </a:solidFill>
              </a:rPr>
              <a:t>Tenniskids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62000" y="4242391"/>
            <a:ext cx="7450666" cy="2405174"/>
          </a:xfrm>
        </p:spPr>
        <p:txBody>
          <a:bodyPr>
            <a:norm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nl-NL" b="1" dirty="0">
                <a:solidFill>
                  <a:schemeClr val="bg2"/>
                </a:solidFill>
              </a:rPr>
              <a:t>Geen competitie</a:t>
            </a:r>
          </a:p>
          <a:p>
            <a:pPr marL="457200" indent="-457200">
              <a:buFont typeface="Wingdings" charset="2"/>
              <a:buChar char="Ø"/>
            </a:pPr>
            <a:r>
              <a:rPr lang="nl-NL" b="1" dirty="0">
                <a:solidFill>
                  <a:srgbClr val="FF0000"/>
                </a:solidFill>
              </a:rPr>
              <a:t>Kia </a:t>
            </a:r>
            <a:r>
              <a:rPr lang="nl-NL" b="1" dirty="0" err="1">
                <a:solidFill>
                  <a:srgbClr val="FF0000"/>
                </a:solidFill>
              </a:rPr>
              <a:t>Tenniskids</a:t>
            </a:r>
            <a:r>
              <a:rPr lang="nl-NL" b="1" dirty="0">
                <a:solidFill>
                  <a:srgbClr val="FF0000"/>
                </a:solidFill>
              </a:rPr>
              <a:t> Events / Speeldagen</a:t>
            </a:r>
          </a:p>
          <a:p>
            <a:pPr marL="457200" indent="-457200">
              <a:buFont typeface="Wingdings" charset="2"/>
              <a:buChar char="Ø"/>
            </a:pPr>
            <a:r>
              <a:rPr lang="nl-NL" b="1" dirty="0">
                <a:solidFill>
                  <a:schemeClr val="accent6"/>
                </a:solidFill>
              </a:rPr>
              <a:t>Kia </a:t>
            </a:r>
            <a:r>
              <a:rPr lang="nl-NL" b="1" dirty="0" err="1">
                <a:solidFill>
                  <a:schemeClr val="accent6"/>
                </a:solidFill>
              </a:rPr>
              <a:t>Tenniskids</a:t>
            </a:r>
            <a:r>
              <a:rPr lang="nl-NL" b="1" dirty="0">
                <a:solidFill>
                  <a:schemeClr val="accent6"/>
                </a:solidFill>
              </a:rPr>
              <a:t> Events / Speeldagen</a:t>
            </a:r>
          </a:p>
          <a:p>
            <a:pPr marL="457200" indent="-457200">
              <a:buFont typeface="Wingdings" charset="2"/>
              <a:buChar char="Ø"/>
            </a:pPr>
            <a:r>
              <a:rPr lang="nl-NL" b="1" dirty="0">
                <a:solidFill>
                  <a:srgbClr val="00B050"/>
                </a:solidFill>
              </a:rPr>
              <a:t>Competitie KNLTB / Speeldagen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716B55-CF60-5ABE-6883-D30D2C2C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046"/>
            <a:ext cx="9144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52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Alles in 1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62000" y="1428751"/>
            <a:ext cx="7450666" cy="44014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chemeClr val="accent2"/>
                </a:solidFill>
              </a:rPr>
              <a:t>Lidmaatschap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chemeClr val="accent2"/>
                </a:solidFill>
              </a:rPr>
              <a:t>Speeldagen OF Competitietraining Voorjaar en Najaar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chemeClr val="accent2"/>
                </a:solidFill>
              </a:rPr>
              <a:t>Competitie Voorjaar en Najaar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chemeClr val="accent2"/>
                </a:solidFill>
              </a:rPr>
              <a:t>Jeugdclubkampioenschappen</a:t>
            </a:r>
          </a:p>
          <a:p>
            <a:r>
              <a:rPr lang="nl-NL" b="1" dirty="0">
                <a:solidFill>
                  <a:srgbClr val="0070C0"/>
                </a:solidFill>
              </a:rPr>
              <a:t>Voor deze activiteiten </a:t>
            </a:r>
          </a:p>
          <a:p>
            <a:r>
              <a:rPr lang="nl-NL" b="1" dirty="0">
                <a:solidFill>
                  <a:srgbClr val="0070C0"/>
                </a:solidFill>
              </a:rPr>
              <a:t>ben je automatisch ingeschreven </a:t>
            </a:r>
          </a:p>
          <a:p>
            <a:r>
              <a:rPr lang="nl-NL" b="1" dirty="0">
                <a:solidFill>
                  <a:srgbClr val="0070C0"/>
                </a:solidFill>
              </a:rPr>
              <a:t>en moet je je AFMELDEN vóór 1 december</a:t>
            </a:r>
          </a:p>
        </p:txBody>
      </p:sp>
    </p:spTree>
    <p:extLst>
      <p:ext uri="{BB962C8B-B14F-4D97-AF65-F5344CB8AC3E}">
        <p14:creationId xmlns:p14="http://schemas.microsoft.com/office/powerpoint/2010/main" val="465286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Aanmelden </a:t>
            </a:r>
            <a:r>
              <a:rPr lang="nl-NL" b="1" dirty="0" err="1">
                <a:solidFill>
                  <a:schemeClr val="bg1"/>
                </a:solidFill>
              </a:rPr>
              <a:t>vs</a:t>
            </a:r>
            <a:r>
              <a:rPr lang="nl-NL" b="1" dirty="0">
                <a:solidFill>
                  <a:schemeClr val="bg1"/>
                </a:solidFill>
              </a:rPr>
              <a:t> Afmelden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25501" y="1820333"/>
            <a:ext cx="7450666" cy="4346551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chemeClr val="accent1"/>
                </a:solidFill>
              </a:rPr>
              <a:t>Training: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nl-NL" b="1" dirty="0">
                <a:solidFill>
                  <a:schemeClr val="accent2"/>
                </a:solidFill>
              </a:rPr>
              <a:t>Appgroep Trainingsgroep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nl-NL" b="1" dirty="0">
                <a:solidFill>
                  <a:schemeClr val="accent2"/>
                </a:solidFill>
              </a:rPr>
              <a:t>Mail </a:t>
            </a:r>
            <a:r>
              <a:rPr lang="nl-NL" b="1" dirty="0" err="1">
                <a:solidFill>
                  <a:schemeClr val="accent2"/>
                </a:solidFill>
              </a:rPr>
              <a:t>Progress</a:t>
            </a:r>
            <a:r>
              <a:rPr lang="nl-NL" b="1" dirty="0">
                <a:solidFill>
                  <a:schemeClr val="accent2"/>
                </a:solidFill>
              </a:rPr>
              <a:t>: </a:t>
            </a:r>
            <a:r>
              <a:rPr lang="nl-NL" b="1" dirty="0">
                <a:solidFill>
                  <a:srgbClr val="F79646"/>
                </a:solidFill>
                <a:hlinkClick r:id="rId3"/>
              </a:rPr>
              <a:t>info@progresstennis.nl</a:t>
            </a:r>
            <a:endParaRPr lang="nl-NL" b="1" dirty="0">
              <a:solidFill>
                <a:srgbClr val="F79646"/>
              </a:solidFill>
            </a:endParaRPr>
          </a:p>
          <a:p>
            <a:pPr algn="l"/>
            <a:endParaRPr lang="nl-NL" b="1" dirty="0">
              <a:solidFill>
                <a:srgbClr val="F79646"/>
              </a:solidFill>
            </a:endParaRPr>
          </a:p>
          <a:p>
            <a:pPr algn="l"/>
            <a:r>
              <a:rPr lang="nl-NL" b="1" dirty="0">
                <a:solidFill>
                  <a:schemeClr val="accent1"/>
                </a:solidFill>
              </a:rPr>
              <a:t>Competitie: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nl-NL" b="1" dirty="0">
                <a:solidFill>
                  <a:schemeClr val="accent2"/>
                </a:solidFill>
              </a:rPr>
              <a:t>Appgroep competitie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nl-NL" b="1" dirty="0">
                <a:solidFill>
                  <a:schemeClr val="accent2"/>
                </a:solidFill>
              </a:rPr>
              <a:t>Alles in 1: alles-in-1@tvpijnacker.nl</a:t>
            </a:r>
          </a:p>
        </p:txBody>
      </p:sp>
    </p:spTree>
    <p:extLst>
      <p:ext uri="{BB962C8B-B14F-4D97-AF65-F5344CB8AC3E}">
        <p14:creationId xmlns:p14="http://schemas.microsoft.com/office/powerpoint/2010/main" val="1635352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C1C20BB-A92D-EC92-742E-B3C12B5AA45C}"/>
              </a:ext>
            </a:extLst>
          </p:cNvPr>
          <p:cNvSpPr/>
          <p:nvPr/>
        </p:nvSpPr>
        <p:spPr>
          <a:xfrm>
            <a:off x="4910667" y="1625600"/>
            <a:ext cx="3302000" cy="677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767" y="422547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Extra activiteiten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03767" y="1428750"/>
            <a:ext cx="8282786" cy="5188181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Wingdings" charset="2"/>
              <a:buChar char="Ø"/>
            </a:pPr>
            <a:r>
              <a:rPr lang="nl-NL" sz="4300" b="1" dirty="0">
                <a:solidFill>
                  <a:schemeClr val="accent2"/>
                </a:solidFill>
              </a:rPr>
              <a:t>Pepernotentoernooi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nl-NL" sz="4300" b="1" dirty="0">
                <a:solidFill>
                  <a:schemeClr val="accent2"/>
                </a:solidFill>
              </a:rPr>
              <a:t>Kerst Masters					Appgroep TVP (tennisbal)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nl-NL" sz="4300" b="1" dirty="0">
                <a:solidFill>
                  <a:schemeClr val="accent2"/>
                </a:solidFill>
              </a:rPr>
              <a:t>Nieuwjaarstoernooi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nl-NL" sz="4300" b="1" dirty="0">
                <a:solidFill>
                  <a:schemeClr val="accent2"/>
                </a:solidFill>
              </a:rPr>
              <a:t>Trainingsweekend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nl-NL" sz="4300" b="1" dirty="0">
                <a:solidFill>
                  <a:schemeClr val="accent2"/>
                </a:solidFill>
              </a:rPr>
              <a:t>ABN AMRO toernooi </a:t>
            </a:r>
            <a:r>
              <a:rPr lang="nl-NL" sz="4300" b="1" dirty="0" err="1">
                <a:solidFill>
                  <a:schemeClr val="accent2"/>
                </a:solidFill>
              </a:rPr>
              <a:t>Kidsday</a:t>
            </a:r>
            <a:endParaRPr lang="nl-NL" sz="4300" b="1" dirty="0">
              <a:solidFill>
                <a:schemeClr val="accent2"/>
              </a:solidFill>
            </a:endParaRPr>
          </a:p>
          <a:p>
            <a:pPr marL="457200" indent="-457200" algn="l">
              <a:buFont typeface="Wingdings" charset="2"/>
              <a:buChar char="Ø"/>
            </a:pPr>
            <a:r>
              <a:rPr lang="nl-NL" sz="4300" b="1" dirty="0">
                <a:solidFill>
                  <a:schemeClr val="accent2"/>
                </a:solidFill>
              </a:rPr>
              <a:t>Open Jeugd Toernooi TVP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nl-NL" sz="4300" b="1" dirty="0">
                <a:solidFill>
                  <a:schemeClr val="accent2"/>
                </a:solidFill>
              </a:rPr>
              <a:t>Vriendjes-vriendinnetjes Gezelligheidstoernooi 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nl-NL" sz="4300" b="1" dirty="0">
                <a:solidFill>
                  <a:schemeClr val="accent2"/>
                </a:solidFill>
              </a:rPr>
              <a:t>Familietoernooi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nl-NL" sz="4300" b="1" dirty="0">
                <a:solidFill>
                  <a:schemeClr val="accent2"/>
                </a:solidFill>
              </a:rPr>
              <a:t>Trainingsdagen / Uitwisseling andere vereniging</a:t>
            </a:r>
          </a:p>
          <a:p>
            <a:pPr marL="457200" indent="-457200" algn="l">
              <a:buFont typeface="Wingdings" charset="2"/>
              <a:buChar char="Ø"/>
            </a:pPr>
            <a:r>
              <a:rPr lang="nl-NL" sz="4300" b="1" dirty="0" err="1">
                <a:solidFill>
                  <a:schemeClr val="accent2"/>
                </a:solidFill>
              </a:rPr>
              <a:t>Padel</a:t>
            </a:r>
            <a:r>
              <a:rPr lang="nl-NL" sz="4300" b="1" dirty="0">
                <a:solidFill>
                  <a:schemeClr val="accent2"/>
                </a:solidFill>
              </a:rPr>
              <a:t>-uitje</a:t>
            </a:r>
          </a:p>
          <a:p>
            <a:pPr algn="l"/>
            <a:r>
              <a:rPr lang="nl-NL" sz="3700" b="1" dirty="0">
                <a:solidFill>
                  <a:srgbClr val="0070C0"/>
                </a:solidFill>
              </a:rPr>
              <a:t>Voor deze activiteiten moet je je AANMELDEN en er kunnen kosten aan verbonden zijn.</a:t>
            </a:r>
          </a:p>
          <a:p>
            <a:pPr marL="457200" indent="-457200" algn="l">
              <a:buFont typeface="Wingdings" charset="2"/>
              <a:buChar char="Ø"/>
            </a:pPr>
            <a:endParaRPr lang="nl-NL" b="1" dirty="0">
              <a:solidFill>
                <a:srgbClr val="F79646"/>
              </a:solidFill>
            </a:endParaRPr>
          </a:p>
          <a:p>
            <a:pPr marL="457200" indent="-457200">
              <a:buFont typeface="Wingdings" charset="2"/>
              <a:buChar char="Ø"/>
            </a:pPr>
            <a:endParaRPr lang="nl-NL" b="1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Competitie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56929" y="1513417"/>
            <a:ext cx="7262037" cy="4515243"/>
          </a:xfrm>
        </p:spPr>
        <p:txBody>
          <a:bodyPr>
            <a:normAutofit fontScale="77500" lnSpcReduction="20000"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Voorjaar (april-juni)</a:t>
            </a:r>
          </a:p>
          <a:p>
            <a:r>
              <a:rPr lang="nl-NL" b="1" dirty="0">
                <a:solidFill>
                  <a:schemeClr val="accent1"/>
                </a:solidFill>
              </a:rPr>
              <a:t>Kick-off (zondag 19 maart)</a:t>
            </a:r>
          </a:p>
          <a:p>
            <a:r>
              <a:rPr lang="nl-NL" b="1" dirty="0">
                <a:solidFill>
                  <a:schemeClr val="accent1"/>
                </a:solidFill>
              </a:rPr>
              <a:t>7x competitie op zondag</a:t>
            </a:r>
          </a:p>
          <a:p>
            <a:r>
              <a:rPr lang="nl-NL" b="1" dirty="0">
                <a:solidFill>
                  <a:schemeClr val="accent1"/>
                </a:solidFill>
              </a:rPr>
              <a:t>7x vrijdagavond competitietraining voor groen/geel</a:t>
            </a:r>
          </a:p>
          <a:p>
            <a:r>
              <a:rPr lang="nl-NL" b="1" dirty="0">
                <a:solidFill>
                  <a:schemeClr val="accent1"/>
                </a:solidFill>
              </a:rPr>
              <a:t>Competitie-afsluiting + The </a:t>
            </a:r>
            <a:r>
              <a:rPr lang="nl-NL" b="1" dirty="0" err="1">
                <a:solidFill>
                  <a:schemeClr val="accent1"/>
                </a:solidFill>
              </a:rPr>
              <a:t>Victory</a:t>
            </a:r>
            <a:r>
              <a:rPr lang="nl-NL" b="1" dirty="0">
                <a:solidFill>
                  <a:schemeClr val="accent1"/>
                </a:solidFill>
              </a:rPr>
              <a:t> Party</a:t>
            </a:r>
          </a:p>
          <a:p>
            <a:endParaRPr lang="nl-NL" dirty="0">
              <a:solidFill>
                <a:srgbClr val="F79646"/>
              </a:solidFill>
            </a:endParaRPr>
          </a:p>
          <a:p>
            <a:r>
              <a:rPr lang="nl-NL" b="1" dirty="0">
                <a:solidFill>
                  <a:schemeClr val="accent2"/>
                </a:solidFill>
              </a:rPr>
              <a:t>Najaar (sept-okt)</a:t>
            </a:r>
          </a:p>
          <a:p>
            <a:r>
              <a:rPr lang="nl-NL" b="1" dirty="0">
                <a:solidFill>
                  <a:schemeClr val="accent1"/>
                </a:solidFill>
              </a:rPr>
              <a:t>5x competitie op zondag</a:t>
            </a:r>
          </a:p>
          <a:p>
            <a:r>
              <a:rPr lang="nl-NL" b="1" dirty="0">
                <a:solidFill>
                  <a:schemeClr val="accent1"/>
                </a:solidFill>
              </a:rPr>
              <a:t>5x vrijdagavond competitietraining voor groen/geel Competitie-afsluiting + Ouderbijeenkomst</a:t>
            </a: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35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Speeldagen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46567" y="1513417"/>
            <a:ext cx="8223608" cy="4515243"/>
          </a:xfrm>
        </p:spPr>
        <p:txBody>
          <a:bodyPr>
            <a:normAutofit fontScale="92500" lnSpcReduction="20000"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Voorjaar</a:t>
            </a:r>
          </a:p>
          <a:p>
            <a:r>
              <a:rPr lang="nl-NL" b="1" dirty="0">
                <a:solidFill>
                  <a:schemeClr val="accent1"/>
                </a:solidFill>
              </a:rPr>
              <a:t>7x op woensdag voor rood/oranje 15.00-17.00 uur</a:t>
            </a:r>
          </a:p>
          <a:p>
            <a:r>
              <a:rPr lang="nl-NL" b="1" dirty="0">
                <a:solidFill>
                  <a:schemeClr val="accent1"/>
                </a:solidFill>
              </a:rPr>
              <a:t>7x op vrijdag voor groen/geel 17.00-19.00 uur</a:t>
            </a:r>
          </a:p>
          <a:p>
            <a:r>
              <a:rPr lang="nl-NL" b="1" dirty="0">
                <a:solidFill>
                  <a:schemeClr val="accent1"/>
                </a:solidFill>
              </a:rPr>
              <a:t>Competitie-afsluiting + The </a:t>
            </a:r>
            <a:r>
              <a:rPr lang="nl-NL" b="1" dirty="0" err="1">
                <a:solidFill>
                  <a:schemeClr val="accent1"/>
                </a:solidFill>
              </a:rPr>
              <a:t>Victory</a:t>
            </a:r>
            <a:r>
              <a:rPr lang="nl-NL" b="1" dirty="0">
                <a:solidFill>
                  <a:schemeClr val="accent1"/>
                </a:solidFill>
              </a:rPr>
              <a:t> Party</a:t>
            </a:r>
          </a:p>
          <a:p>
            <a:endParaRPr lang="nl-NL" dirty="0">
              <a:solidFill>
                <a:srgbClr val="F79646"/>
              </a:solidFill>
            </a:endParaRPr>
          </a:p>
          <a:p>
            <a:r>
              <a:rPr lang="nl-NL" b="1" dirty="0">
                <a:solidFill>
                  <a:schemeClr val="accent2"/>
                </a:solidFill>
              </a:rPr>
              <a:t>Najaar</a:t>
            </a:r>
          </a:p>
          <a:p>
            <a:r>
              <a:rPr lang="nl-NL" b="1" dirty="0">
                <a:solidFill>
                  <a:schemeClr val="accent1"/>
                </a:solidFill>
              </a:rPr>
              <a:t>5x op woensdag voor rood/oranje 15.00-17.00 uur</a:t>
            </a:r>
          </a:p>
          <a:p>
            <a:r>
              <a:rPr lang="nl-NL" b="1" dirty="0">
                <a:solidFill>
                  <a:schemeClr val="accent1"/>
                </a:solidFill>
              </a:rPr>
              <a:t>5x op vrijdag voor groen/geel 17.00-19.00 uur</a:t>
            </a:r>
          </a:p>
          <a:p>
            <a:r>
              <a:rPr lang="nl-NL" b="1" dirty="0">
                <a:solidFill>
                  <a:schemeClr val="accent1"/>
                </a:solidFill>
              </a:rPr>
              <a:t>Competitie-afsluiting + Ouderbijeenkomst</a:t>
            </a: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12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Speeldagen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56929" y="1513417"/>
            <a:ext cx="7262037" cy="4845819"/>
          </a:xfrm>
        </p:spPr>
        <p:txBody>
          <a:bodyPr>
            <a:normAutofit fontScale="47500" lnSpcReduction="20000"/>
          </a:bodyPr>
          <a:lstStyle/>
          <a:p>
            <a:r>
              <a:rPr lang="nl-NL" sz="5400" b="1" dirty="0">
                <a:solidFill>
                  <a:schemeClr val="accent2"/>
                </a:solidFill>
              </a:rPr>
              <a:t>Winter voor kerst</a:t>
            </a:r>
          </a:p>
          <a:p>
            <a:r>
              <a:rPr lang="nl-NL" sz="5400" b="1" dirty="0">
                <a:solidFill>
                  <a:schemeClr val="accent1"/>
                </a:solidFill>
              </a:rPr>
              <a:t>3x op woensdag voor rood/oranje 15.00-17.00 uur</a:t>
            </a:r>
          </a:p>
          <a:p>
            <a:r>
              <a:rPr lang="nl-NL" sz="5400" b="1" dirty="0">
                <a:solidFill>
                  <a:schemeClr val="accent1"/>
                </a:solidFill>
              </a:rPr>
              <a:t>(16/23/30 november)</a:t>
            </a:r>
          </a:p>
          <a:p>
            <a:r>
              <a:rPr lang="nl-NL" sz="5400" b="1" dirty="0">
                <a:solidFill>
                  <a:schemeClr val="accent1"/>
                </a:solidFill>
              </a:rPr>
              <a:t>3x op vrijdag voor groen/geel 17.00-19.00 uur</a:t>
            </a:r>
          </a:p>
          <a:p>
            <a:r>
              <a:rPr lang="nl-NL" sz="5400" b="1" dirty="0">
                <a:solidFill>
                  <a:schemeClr val="accent1"/>
                </a:solidFill>
              </a:rPr>
              <a:t>(18/25november/2 december)</a:t>
            </a:r>
          </a:p>
          <a:p>
            <a:endParaRPr lang="nl-NL" sz="5400" dirty="0">
              <a:solidFill>
                <a:srgbClr val="F79646"/>
              </a:solidFill>
            </a:endParaRPr>
          </a:p>
          <a:p>
            <a:r>
              <a:rPr lang="nl-NL" sz="5400" b="1" dirty="0">
                <a:solidFill>
                  <a:schemeClr val="accent2"/>
                </a:solidFill>
              </a:rPr>
              <a:t>Winter na kerst</a:t>
            </a:r>
          </a:p>
          <a:p>
            <a:r>
              <a:rPr lang="nl-NL" sz="5400" b="1" dirty="0">
                <a:solidFill>
                  <a:schemeClr val="accent1"/>
                </a:solidFill>
              </a:rPr>
              <a:t>3x op woensdag voor rood/oranje 15.00-17.00 uur</a:t>
            </a:r>
          </a:p>
          <a:p>
            <a:r>
              <a:rPr lang="nl-NL" sz="5400" b="1" dirty="0">
                <a:solidFill>
                  <a:schemeClr val="accent1"/>
                </a:solidFill>
              </a:rPr>
              <a:t>(1/8/22 februari)</a:t>
            </a:r>
          </a:p>
          <a:p>
            <a:r>
              <a:rPr lang="nl-NL" sz="5400" b="1" dirty="0">
                <a:solidFill>
                  <a:schemeClr val="accent1"/>
                </a:solidFill>
              </a:rPr>
              <a:t>3x op vrijdag voor groen/geel 17.00-19.00 uur</a:t>
            </a:r>
          </a:p>
          <a:p>
            <a:r>
              <a:rPr lang="nl-NL" sz="5400" b="1" dirty="0">
                <a:solidFill>
                  <a:schemeClr val="accent1"/>
                </a:solidFill>
              </a:rPr>
              <a:t>(3/10/17 februari)</a:t>
            </a: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97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Clubladder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56929" y="1513417"/>
            <a:ext cx="7262037" cy="4515243"/>
          </a:xfrm>
        </p:spPr>
        <p:txBody>
          <a:bodyPr>
            <a:normAutofit/>
          </a:bodyPr>
          <a:lstStyle/>
          <a:p>
            <a:endParaRPr lang="nl-NL" b="1" dirty="0">
              <a:solidFill>
                <a:srgbClr val="F79646"/>
              </a:solidFill>
            </a:endParaRPr>
          </a:p>
          <a:p>
            <a:r>
              <a:rPr lang="nl-NL" b="1" dirty="0">
                <a:solidFill>
                  <a:srgbClr val="0070C0"/>
                </a:solidFill>
              </a:rPr>
              <a:t>Wedstrijdjes spelen</a:t>
            </a:r>
          </a:p>
          <a:p>
            <a:r>
              <a:rPr lang="nl-NL" sz="2600" b="1" dirty="0">
                <a:solidFill>
                  <a:schemeClr val="accent2"/>
                </a:solidFill>
              </a:rPr>
              <a:t>Aangeven hoe vaak, 1x in de 2 weken bijv.</a:t>
            </a:r>
            <a:endParaRPr lang="nl-NL" sz="2600" dirty="0">
              <a:solidFill>
                <a:schemeClr val="accent2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46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2706" y="1852467"/>
            <a:ext cx="4535105" cy="190394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nl-NL" sz="10400" b="1" dirty="0">
                <a:solidFill>
                  <a:schemeClr val="accent1"/>
                </a:solidFill>
              </a:rPr>
              <a:t>                   </a:t>
            </a:r>
            <a:r>
              <a:rPr lang="nl-NL" sz="10400" b="1" dirty="0">
                <a:solidFill>
                  <a:srgbClr val="002060"/>
                </a:solidFill>
              </a:rPr>
              <a:t>  TVP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0400" b="1" dirty="0">
                <a:solidFill>
                  <a:schemeClr val="accent2"/>
                </a:solidFill>
              </a:rPr>
              <a:t>Site: </a:t>
            </a:r>
            <a:r>
              <a:rPr lang="nl-NL" sz="104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www.tvpijnacker.nl</a:t>
            </a:r>
            <a:endParaRPr lang="nl-NL" sz="10400" b="1" dirty="0">
              <a:solidFill>
                <a:schemeClr val="accent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0400" b="1" dirty="0">
                <a:solidFill>
                  <a:schemeClr val="accent2"/>
                </a:solidFill>
              </a:rPr>
              <a:t>Appgroep competitie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9600" b="1" dirty="0">
                <a:solidFill>
                  <a:schemeClr val="accent2"/>
                </a:solidFill>
              </a:rPr>
              <a:t>Mail: </a:t>
            </a:r>
            <a:r>
              <a:rPr lang="nl-NL" sz="10400" b="1" dirty="0">
                <a:solidFill>
                  <a:srgbClr val="F79646"/>
                </a:solidFill>
                <a:hlinkClick r:id="rId4"/>
              </a:rPr>
              <a:t>alles-in-1@tvpijnacker.nl</a:t>
            </a:r>
            <a:endParaRPr lang="nl-NL" sz="10400" b="1" dirty="0">
              <a:solidFill>
                <a:srgbClr val="F79646"/>
              </a:solidFill>
            </a:endParaRPr>
          </a:p>
          <a:p>
            <a:endParaRPr lang="nl-NL" sz="7200" b="1" dirty="0">
              <a:solidFill>
                <a:srgbClr val="F79646"/>
              </a:solidFill>
            </a:endParaRPr>
          </a:p>
          <a:p>
            <a:endParaRPr lang="nl-NL" sz="7200" b="1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</p:txBody>
      </p:sp>
      <p:pic>
        <p:nvPicPr>
          <p:cNvPr id="3080" name="Picture 8" descr="Tennis Racquet And Ball - Emojis De Whatsapp Anciano PNG Image |  Transparent PNG Free Download on SeekPNG">
            <a:extLst>
              <a:ext uri="{FF2B5EF4-FFF2-40B4-BE49-F238E27FC236}">
                <a16:creationId xmlns:a16="http://schemas.microsoft.com/office/drawing/2014/main" id="{564FEAA4-17BE-9FA5-0747-82374080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21" y="3903677"/>
            <a:ext cx="561112" cy="41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acebook privacy-instellingen en veiligheidstips | Internet doet ertoe">
            <a:extLst>
              <a:ext uri="{FF2B5EF4-FFF2-40B4-BE49-F238E27FC236}">
                <a16:creationId xmlns:a16="http://schemas.microsoft.com/office/drawing/2014/main" id="{FE09B0AC-CCFD-802F-61CA-3D651D29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59" y="4900085"/>
            <a:ext cx="2032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Communicatie</a:t>
            </a:r>
          </a:p>
        </p:txBody>
      </p:sp>
      <p:pic>
        <p:nvPicPr>
          <p:cNvPr id="3076" name="Picture 4" descr="Instagram icon | Free Download">
            <a:extLst>
              <a:ext uri="{FF2B5EF4-FFF2-40B4-BE49-F238E27FC236}">
                <a16:creationId xmlns:a16="http://schemas.microsoft.com/office/drawing/2014/main" id="{D0F30DCC-38FE-AC0A-A933-E1BBC5C5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55" y="5016502"/>
            <a:ext cx="836082" cy="8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nnis app manual · De Kieviten">
            <a:extLst>
              <a:ext uri="{FF2B5EF4-FFF2-40B4-BE49-F238E27FC236}">
                <a16:creationId xmlns:a16="http://schemas.microsoft.com/office/drawing/2014/main" id="{CFBA164B-4891-EEBC-6545-E3123B250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66" y="5069418"/>
            <a:ext cx="728133" cy="72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8CA52B4-248B-1271-3270-823C6A43757F}"/>
              </a:ext>
            </a:extLst>
          </p:cNvPr>
          <p:cNvSpPr txBox="1"/>
          <p:nvPr/>
        </p:nvSpPr>
        <p:spPr>
          <a:xfrm>
            <a:off x="4566304" y="1819553"/>
            <a:ext cx="491066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1"/>
                </a:solidFill>
              </a:rPr>
              <a:t>             </a:t>
            </a:r>
            <a:r>
              <a:rPr lang="nl-NL" sz="2600" b="1" dirty="0" err="1">
                <a:solidFill>
                  <a:srgbClr val="002060"/>
                </a:solidFill>
              </a:rPr>
              <a:t>Progress</a:t>
            </a:r>
            <a:r>
              <a:rPr lang="nl-NL" sz="2600" b="1" dirty="0">
                <a:solidFill>
                  <a:srgbClr val="002060"/>
                </a:solidFill>
              </a:rPr>
              <a:t> Tennis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chemeClr val="accent2"/>
                </a:solidFill>
              </a:rPr>
              <a:t>Site: </a:t>
            </a:r>
            <a:r>
              <a:rPr lang="nl-NL" sz="2600" b="1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www.progresstennis.nl</a:t>
            </a:r>
            <a:r>
              <a:rPr lang="nl-NL" sz="2600" b="1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chemeClr val="accent2"/>
                </a:solidFill>
              </a:rPr>
              <a:t>Appgroep met je trainer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chemeClr val="accent2"/>
                </a:solidFill>
              </a:rPr>
              <a:t>Mail: </a:t>
            </a:r>
            <a:r>
              <a:rPr lang="nl-NL" sz="2600" b="1" dirty="0">
                <a:solidFill>
                  <a:srgbClr val="F79646"/>
                </a:solidFill>
                <a:hlinkClick r:id="rId10"/>
              </a:rPr>
              <a:t>info@progresstennis.nl</a:t>
            </a:r>
            <a:endParaRPr lang="nl-NL" sz="2600" b="1" dirty="0">
              <a:solidFill>
                <a:srgbClr val="F79646"/>
              </a:solidFill>
            </a:endParaRP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7B289CB-F098-2645-2B76-1CF1571C39CB}"/>
              </a:ext>
            </a:extLst>
          </p:cNvPr>
          <p:cNvSpPr txBox="1"/>
          <p:nvPr/>
        </p:nvSpPr>
        <p:spPr>
          <a:xfrm>
            <a:off x="2787342" y="3864462"/>
            <a:ext cx="50232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600" b="1" dirty="0">
                <a:solidFill>
                  <a:schemeClr val="accent2"/>
                </a:solidFill>
              </a:rPr>
              <a:t>APPGROEP TVP  </a:t>
            </a:r>
            <a:endParaRPr lang="nl-NL" sz="2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83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Vragen?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508" y="1683932"/>
            <a:ext cx="2889375" cy="440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4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 den Noort en Cambreur College slaan handen ineen!">
            <a:extLst>
              <a:ext uri="{FF2B5EF4-FFF2-40B4-BE49-F238E27FC236}">
                <a16:creationId xmlns:a16="http://schemas.microsoft.com/office/drawing/2014/main" id="{A8CE346B-B6F1-090D-2977-384755D3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95" y="3683293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79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TVP &amp; </a:t>
            </a:r>
            <a:r>
              <a:rPr lang="nl-NL" b="1" dirty="0" err="1">
                <a:solidFill>
                  <a:schemeClr val="bg1"/>
                </a:solidFill>
              </a:rPr>
              <a:t>Progress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24196" y="1185378"/>
            <a:ext cx="8421871" cy="1989329"/>
          </a:xfrm>
        </p:spPr>
        <p:txBody>
          <a:bodyPr>
            <a:normAutofit/>
          </a:bodyPr>
          <a:lstStyle/>
          <a:p>
            <a:pPr algn="l"/>
            <a:endParaRPr lang="nl-NL" b="1" dirty="0">
              <a:solidFill>
                <a:schemeClr val="accent6"/>
              </a:solidFill>
            </a:endParaRPr>
          </a:p>
          <a:p>
            <a:r>
              <a:rPr lang="nl-NL" sz="3600" b="1" dirty="0">
                <a:solidFill>
                  <a:srgbClr val="C00000"/>
                </a:solidFill>
              </a:rPr>
              <a:t>Samenwerking vereniging en tennisschool</a:t>
            </a:r>
          </a:p>
          <a:p>
            <a:endParaRPr lang="nl-NL" b="1" dirty="0">
              <a:solidFill>
                <a:srgbClr val="F79646"/>
              </a:solidFill>
            </a:endParaRPr>
          </a:p>
          <a:p>
            <a:pPr algn="l"/>
            <a:endParaRPr lang="nl-NL" b="1" dirty="0">
              <a:solidFill>
                <a:schemeClr val="accent6"/>
              </a:solidFill>
            </a:endParaRPr>
          </a:p>
          <a:p>
            <a:pPr marL="457200" indent="-457200" algn="l">
              <a:buFontTx/>
              <a:buChar char="-"/>
            </a:pP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EF6317-09D7-F6AF-A09A-9DE51046D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935" y="3556146"/>
            <a:ext cx="3232948" cy="171733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1C14A48-A92F-ECB3-34A7-98D2D7A4C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43" y="3881688"/>
            <a:ext cx="1075197" cy="1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Visie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66899" y="1587499"/>
            <a:ext cx="7506634" cy="4516417"/>
          </a:xfrm>
        </p:spPr>
        <p:txBody>
          <a:bodyPr>
            <a:normAutofit lnSpcReduction="10000"/>
          </a:bodyPr>
          <a:lstStyle/>
          <a:p>
            <a:pPr algn="l"/>
            <a:endParaRPr lang="nl-NL" sz="3400" b="1" dirty="0">
              <a:solidFill>
                <a:schemeClr val="accent6"/>
              </a:solidFill>
            </a:endParaRPr>
          </a:p>
          <a:p>
            <a:r>
              <a:rPr lang="nl-NL" sz="3400" b="1" dirty="0">
                <a:solidFill>
                  <a:schemeClr val="accent1"/>
                </a:solidFill>
              </a:rPr>
              <a:t>Plezier</a:t>
            </a:r>
          </a:p>
          <a:p>
            <a:r>
              <a:rPr lang="nl-NL" sz="3400" b="1" dirty="0">
                <a:solidFill>
                  <a:schemeClr val="accent1"/>
                </a:solidFill>
              </a:rPr>
              <a:t>Progressie</a:t>
            </a:r>
          </a:p>
          <a:p>
            <a:r>
              <a:rPr lang="nl-NL" sz="3400" b="1" dirty="0">
                <a:solidFill>
                  <a:schemeClr val="accent1"/>
                </a:solidFill>
              </a:rPr>
              <a:t>Veilige leeromgeving</a:t>
            </a:r>
          </a:p>
          <a:p>
            <a:endParaRPr lang="nl-NL" b="1" dirty="0">
              <a:solidFill>
                <a:srgbClr val="F79646"/>
              </a:solidFill>
            </a:endParaRPr>
          </a:p>
          <a:p>
            <a:r>
              <a:rPr lang="nl-NL" b="1" dirty="0">
                <a:solidFill>
                  <a:srgbClr val="C00000"/>
                </a:solidFill>
              </a:rPr>
              <a:t>Recreatieve spelers &amp; wedstrijdspelers</a:t>
            </a:r>
          </a:p>
          <a:p>
            <a:endParaRPr lang="nl-NL" b="1" dirty="0">
              <a:solidFill>
                <a:srgbClr val="C00000"/>
              </a:solidFill>
            </a:endParaRPr>
          </a:p>
          <a:p>
            <a:r>
              <a:rPr lang="nl-NL" b="1" dirty="0">
                <a:solidFill>
                  <a:srgbClr val="C00000"/>
                </a:solidFill>
              </a:rPr>
              <a:t>Doelen stellen</a:t>
            </a:r>
          </a:p>
          <a:p>
            <a:pPr algn="l"/>
            <a:endParaRPr lang="nl-NL" b="1" dirty="0">
              <a:solidFill>
                <a:schemeClr val="accent6"/>
              </a:solidFill>
            </a:endParaRPr>
          </a:p>
          <a:p>
            <a:pPr marL="457200" indent="-457200" algn="l">
              <a:buFontTx/>
              <a:buChar char="-"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4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394201" y="1752600"/>
            <a:ext cx="4656666" cy="38099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rgbClr val="C00000"/>
                </a:solidFill>
              </a:rPr>
              <a:t>Allemaal gecertificeerde trainers met </a:t>
            </a:r>
          </a:p>
          <a:p>
            <a:r>
              <a:rPr lang="nl-NL" b="1">
                <a:solidFill>
                  <a:srgbClr val="C00000"/>
                </a:solidFill>
              </a:rPr>
              <a:t>     Licenties </a:t>
            </a:r>
            <a:r>
              <a:rPr lang="nl-NL" b="1" dirty="0">
                <a:solidFill>
                  <a:srgbClr val="C00000"/>
                </a:solidFill>
              </a:rPr>
              <a:t>A,B,C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rgbClr val="C00000"/>
                </a:solidFill>
              </a:rPr>
              <a:t>Jarenlange ervaring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rgbClr val="C00000"/>
                </a:solidFill>
              </a:rPr>
              <a:t>Hoog internationaal en nationaal gespeeld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rgbClr val="C00000"/>
                </a:solidFill>
              </a:rPr>
              <a:t>Iedere maand bijscholing en supervisie als team</a:t>
            </a:r>
          </a:p>
          <a:p>
            <a:endParaRPr lang="nl-NL" dirty="0">
              <a:solidFill>
                <a:srgbClr val="F79646"/>
              </a:solidFill>
            </a:endParaRPr>
          </a:p>
        </p:txBody>
      </p:sp>
      <p:pic>
        <p:nvPicPr>
          <p:cNvPr id="2049" name="Picture 1" descr="page1image46690912">
            <a:extLst>
              <a:ext uri="{FF2B5EF4-FFF2-40B4-BE49-F238E27FC236}">
                <a16:creationId xmlns:a16="http://schemas.microsoft.com/office/drawing/2014/main" id="{85337B90-DF0D-D14D-6EBA-86A86D7B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1" y="1752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391584"/>
            <a:ext cx="7772400" cy="963084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Trainersteam</a:t>
            </a:r>
          </a:p>
        </p:txBody>
      </p:sp>
    </p:spTree>
    <p:extLst>
      <p:ext uri="{BB962C8B-B14F-4D97-AF65-F5344CB8AC3E}">
        <p14:creationId xmlns:p14="http://schemas.microsoft.com/office/powerpoint/2010/main" val="173630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394201" y="2396066"/>
            <a:ext cx="4656666" cy="3166533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rgbClr val="C00000"/>
                </a:solidFill>
              </a:rPr>
              <a:t>Allemaal gecertificeerde trainers met jarenlange ervaring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b="1" dirty="0">
                <a:solidFill>
                  <a:srgbClr val="C00000"/>
                </a:solidFill>
              </a:rPr>
              <a:t>Iedere maand bijscholing en supervisie</a:t>
            </a:r>
          </a:p>
          <a:p>
            <a:endParaRPr lang="nl-NL" dirty="0">
              <a:solidFill>
                <a:srgbClr val="F79646"/>
              </a:solidFill>
            </a:endParaRPr>
          </a:p>
        </p:txBody>
      </p:sp>
      <p:pic>
        <p:nvPicPr>
          <p:cNvPr id="2049" name="Picture 1" descr="page1image46690912">
            <a:extLst>
              <a:ext uri="{FF2B5EF4-FFF2-40B4-BE49-F238E27FC236}">
                <a16:creationId xmlns:a16="http://schemas.microsoft.com/office/drawing/2014/main" id="{85337B90-DF0D-D14D-6EBA-86A86D7B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1" y="1752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391584"/>
            <a:ext cx="7772400" cy="963084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Trainersteam</a:t>
            </a:r>
          </a:p>
        </p:txBody>
      </p:sp>
    </p:spTree>
    <p:extLst>
      <p:ext uri="{BB962C8B-B14F-4D97-AF65-F5344CB8AC3E}">
        <p14:creationId xmlns:p14="http://schemas.microsoft.com/office/powerpoint/2010/main" val="89962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Trainingsvormen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89000" y="1566333"/>
            <a:ext cx="7391400" cy="4605867"/>
          </a:xfrm>
        </p:spPr>
        <p:txBody>
          <a:bodyPr>
            <a:normAutofit fontScale="62500" lnSpcReduction="20000"/>
          </a:bodyPr>
          <a:lstStyle/>
          <a:p>
            <a:r>
              <a:rPr lang="nl-NL" sz="5100" b="1" dirty="0">
                <a:solidFill>
                  <a:schemeClr val="accent1"/>
                </a:solidFill>
              </a:rPr>
              <a:t>Startpakket 1x</a:t>
            </a:r>
          </a:p>
          <a:p>
            <a:r>
              <a:rPr lang="nl-NL" sz="5100" b="1" dirty="0">
                <a:solidFill>
                  <a:schemeClr val="accent1"/>
                </a:solidFill>
              </a:rPr>
              <a:t>Basispakket 2x</a:t>
            </a:r>
          </a:p>
          <a:p>
            <a:r>
              <a:rPr lang="nl-NL" sz="5100" b="1" dirty="0" err="1">
                <a:solidFill>
                  <a:schemeClr val="accent1"/>
                </a:solidFill>
              </a:rPr>
              <a:t>Propakket</a:t>
            </a:r>
            <a:r>
              <a:rPr lang="nl-NL" sz="5100" b="1" dirty="0">
                <a:solidFill>
                  <a:schemeClr val="accent1"/>
                </a:solidFill>
              </a:rPr>
              <a:t> 3x of meer</a:t>
            </a:r>
          </a:p>
          <a:p>
            <a:endParaRPr lang="nl-NL" sz="5100" b="1" dirty="0">
              <a:solidFill>
                <a:srgbClr val="F79646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nl-NL" sz="5100" b="1" dirty="0">
                <a:solidFill>
                  <a:srgbClr val="C00000"/>
                </a:solidFill>
              </a:rPr>
              <a:t>Gericht op ieder individu</a:t>
            </a:r>
          </a:p>
          <a:p>
            <a:pPr marL="457200" indent="-457200">
              <a:buFont typeface="Wingdings" charset="2"/>
              <a:buChar char="Ø"/>
            </a:pPr>
            <a:r>
              <a:rPr lang="nl-NL" sz="5100" b="1" dirty="0">
                <a:solidFill>
                  <a:srgbClr val="C00000"/>
                </a:solidFill>
              </a:rPr>
              <a:t>Groepstraining 7/8/9 spelers</a:t>
            </a:r>
          </a:p>
          <a:p>
            <a:pPr marL="457200" indent="-457200">
              <a:buFont typeface="Wingdings" charset="2"/>
              <a:buChar char="Ø"/>
            </a:pPr>
            <a:r>
              <a:rPr lang="nl-NL" sz="5100" b="1" dirty="0" err="1">
                <a:solidFill>
                  <a:srgbClr val="C00000"/>
                </a:solidFill>
              </a:rPr>
              <a:t>Zondagtraining</a:t>
            </a:r>
            <a:r>
              <a:rPr lang="nl-NL" sz="5100" b="1" dirty="0">
                <a:solidFill>
                  <a:srgbClr val="C00000"/>
                </a:solidFill>
              </a:rPr>
              <a:t> tactisch/wedstrijdgericht</a:t>
            </a:r>
          </a:p>
          <a:p>
            <a:pPr marL="457200" indent="-457200">
              <a:buFont typeface="Wingdings" charset="2"/>
              <a:buChar char="Ø"/>
            </a:pPr>
            <a:r>
              <a:rPr lang="nl-NL" sz="5100" b="1" dirty="0">
                <a:solidFill>
                  <a:srgbClr val="C00000"/>
                </a:solidFill>
              </a:rPr>
              <a:t>Duo / privétraining </a:t>
            </a:r>
          </a:p>
          <a:p>
            <a:r>
              <a:rPr lang="nl-NL" sz="2900" b="1" dirty="0">
                <a:solidFill>
                  <a:srgbClr val="C00000"/>
                </a:solidFill>
              </a:rPr>
              <a:t>(5 / 10 / 18 weken)</a:t>
            </a:r>
          </a:p>
          <a:p>
            <a:endParaRPr lang="nl-NL" b="1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2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Inhoud trainingen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72534" y="1659467"/>
            <a:ext cx="8288866" cy="4343399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Deze 4 pijlers komen aan bod in de trainingen: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3600" b="1" dirty="0">
                <a:solidFill>
                  <a:schemeClr val="accent1"/>
                </a:solidFill>
              </a:rPr>
              <a:t>Techniek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3600" b="1" dirty="0">
                <a:solidFill>
                  <a:schemeClr val="accent1"/>
                </a:solidFill>
              </a:rPr>
              <a:t>Tactiek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3600" b="1" dirty="0">
                <a:solidFill>
                  <a:schemeClr val="accent1"/>
                </a:solidFill>
              </a:rPr>
              <a:t>Fysiek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3600" b="1" dirty="0">
                <a:solidFill>
                  <a:schemeClr val="accent1"/>
                </a:solidFill>
              </a:rPr>
              <a:t>Mentaal</a:t>
            </a:r>
          </a:p>
          <a:p>
            <a:r>
              <a:rPr lang="nl-NL" sz="3600" b="1" dirty="0">
                <a:solidFill>
                  <a:srgbClr val="C00000"/>
                </a:solidFill>
              </a:rPr>
              <a:t>1. Rally 2. Aanvallen 3. Verdedigen</a:t>
            </a:r>
          </a:p>
          <a:p>
            <a:pPr marL="457200" indent="-457200">
              <a:buFont typeface="Wingdings" pitchFamily="2" charset="2"/>
              <a:buChar char="Ø"/>
            </a:pPr>
            <a:endParaRPr lang="nl-NL" b="1" dirty="0">
              <a:solidFill>
                <a:srgbClr val="F79646"/>
              </a:solidFill>
            </a:endParaRPr>
          </a:p>
          <a:p>
            <a:endParaRPr lang="nl-NL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2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1133" y="592668"/>
            <a:ext cx="7772400" cy="836082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Techniek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73666" y="1513417"/>
            <a:ext cx="7713133" cy="5090583"/>
          </a:xfrm>
        </p:spPr>
        <p:txBody>
          <a:bodyPr>
            <a:normAutofit fontScale="70000" lnSpcReduction="20000"/>
          </a:bodyPr>
          <a:lstStyle/>
          <a:p>
            <a:endParaRPr lang="nl-NL" dirty="0">
              <a:solidFill>
                <a:srgbClr val="F79646"/>
              </a:solidFill>
            </a:endParaRPr>
          </a:p>
          <a:p>
            <a:r>
              <a:rPr lang="nl-NL" sz="4600" b="1" dirty="0">
                <a:solidFill>
                  <a:schemeClr val="accent2"/>
                </a:solidFill>
              </a:rPr>
              <a:t>Technische vaardigheden zijn wat je met een specifieke uitvoering kan bereiken:</a:t>
            </a:r>
          </a:p>
          <a:p>
            <a:pPr lvl="1" algn="l">
              <a:buFont typeface="Wingdings" charset="2"/>
              <a:buChar char="Ø"/>
            </a:pPr>
            <a:r>
              <a:rPr lang="nl-NL" sz="3400" b="1" dirty="0">
                <a:solidFill>
                  <a:schemeClr val="accent2"/>
                </a:solidFill>
              </a:rPr>
              <a:t>Vastheid</a:t>
            </a:r>
          </a:p>
          <a:p>
            <a:pPr lvl="1" algn="l">
              <a:buFont typeface="Wingdings" charset="2"/>
              <a:buChar char="Ø"/>
            </a:pPr>
            <a:r>
              <a:rPr lang="nl-NL" sz="3400" b="1" dirty="0">
                <a:solidFill>
                  <a:schemeClr val="accent2"/>
                </a:solidFill>
              </a:rPr>
              <a:t>Plaatsing</a:t>
            </a:r>
          </a:p>
          <a:p>
            <a:pPr lvl="1" algn="l">
              <a:buFont typeface="Wingdings" charset="2"/>
              <a:buChar char="Ø"/>
            </a:pPr>
            <a:r>
              <a:rPr lang="nl-NL" sz="3400" b="1" dirty="0">
                <a:solidFill>
                  <a:schemeClr val="accent2"/>
                </a:solidFill>
              </a:rPr>
              <a:t>Vaart</a:t>
            </a:r>
          </a:p>
          <a:p>
            <a:pPr lvl="1" algn="l">
              <a:buFont typeface="Wingdings" charset="2"/>
              <a:buChar char="Ø"/>
            </a:pPr>
            <a:r>
              <a:rPr lang="nl-NL" sz="3400" b="1" dirty="0">
                <a:solidFill>
                  <a:schemeClr val="accent2"/>
                </a:solidFill>
              </a:rPr>
              <a:t>Tempo</a:t>
            </a:r>
          </a:p>
          <a:p>
            <a:pPr lvl="1" algn="l">
              <a:buFont typeface="Wingdings" charset="2"/>
              <a:buChar char="Ø"/>
            </a:pPr>
            <a:r>
              <a:rPr lang="nl-NL" sz="3400" b="1" dirty="0">
                <a:solidFill>
                  <a:schemeClr val="accent2"/>
                </a:solidFill>
              </a:rPr>
              <a:t>Rotatie</a:t>
            </a:r>
          </a:p>
          <a:p>
            <a:pPr lvl="1" algn="l">
              <a:buFont typeface="Wingdings" charset="2"/>
              <a:buChar char="Ø"/>
            </a:pPr>
            <a:r>
              <a:rPr lang="nl-NL" sz="3400" b="1" dirty="0">
                <a:solidFill>
                  <a:schemeClr val="accent2"/>
                </a:solidFill>
              </a:rPr>
              <a:t>Anticipatie</a:t>
            </a:r>
          </a:p>
          <a:p>
            <a:pPr lvl="1" algn="l">
              <a:buFont typeface="Wingdings" charset="2"/>
              <a:buChar char="Ø"/>
            </a:pPr>
            <a:r>
              <a:rPr lang="nl-NL" sz="3400" b="1" dirty="0">
                <a:solidFill>
                  <a:schemeClr val="accent2"/>
                </a:solidFill>
              </a:rPr>
              <a:t>Enz.</a:t>
            </a:r>
          </a:p>
          <a:p>
            <a:pPr lvl="1" algn="l">
              <a:buFont typeface="Wingdings" charset="2"/>
              <a:buChar char="Ø"/>
            </a:pPr>
            <a:endParaRPr lang="nl-NL" b="1" dirty="0">
              <a:solidFill>
                <a:schemeClr val="accent2"/>
              </a:solidFill>
            </a:endParaRPr>
          </a:p>
          <a:p>
            <a:pPr>
              <a:buFont typeface="Wingdings" charset="2"/>
              <a:buChar char="Ø"/>
            </a:pPr>
            <a:r>
              <a:rPr lang="nl-NL" sz="4600" b="1" dirty="0">
                <a:solidFill>
                  <a:schemeClr val="accent1"/>
                </a:solidFill>
              </a:rPr>
              <a:t>Grepen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nl-NL" sz="4600" b="1" dirty="0">
                <a:solidFill>
                  <a:schemeClr val="accent1"/>
                </a:solidFill>
              </a:rPr>
              <a:t>Uitvoering is gekoppeld aan het resultaat</a:t>
            </a:r>
          </a:p>
          <a:p>
            <a:endParaRPr lang="nl-NL" dirty="0">
              <a:solidFill>
                <a:srgbClr val="F79646"/>
              </a:solidFill>
            </a:endParaRPr>
          </a:p>
        </p:txBody>
      </p:sp>
      <p:pic>
        <p:nvPicPr>
          <p:cNvPr id="5" name="Afbeelding 4" descr="Rog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3" y="2821771"/>
            <a:ext cx="2932506" cy="1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13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7597</TotalTime>
  <Words>1169</Words>
  <Application>Microsoft Macintosh PowerPoint</Application>
  <PresentationFormat>Diavoorstelling (4:3)</PresentationFormat>
  <Paragraphs>311</Paragraphs>
  <Slides>29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</vt:lpstr>
      <vt:lpstr>Office-thema</vt:lpstr>
      <vt:lpstr>   Ouderbijeenkomst  2022-2023</vt:lpstr>
      <vt:lpstr>Agenda</vt:lpstr>
      <vt:lpstr>TVP &amp; Progress</vt:lpstr>
      <vt:lpstr>Visie</vt:lpstr>
      <vt:lpstr>Trainersteam</vt:lpstr>
      <vt:lpstr>Trainersteam</vt:lpstr>
      <vt:lpstr>Trainingsvormen</vt:lpstr>
      <vt:lpstr>Inhoud trainingen</vt:lpstr>
      <vt:lpstr>Techniek</vt:lpstr>
      <vt:lpstr>Tactiek</vt:lpstr>
      <vt:lpstr>Fysiek</vt:lpstr>
      <vt:lpstr>Mentaal</vt:lpstr>
      <vt:lpstr>In de training</vt:lpstr>
      <vt:lpstr>Voor en na de training</vt:lpstr>
      <vt:lpstr>De 3 eenheid</vt:lpstr>
      <vt:lpstr>Wat verwachten we van de tennisouder?</vt:lpstr>
      <vt:lpstr>Wat verwachten we van de tennisouder?</vt:lpstr>
      <vt:lpstr>Tenniskids</vt:lpstr>
      <vt:lpstr>Tenniskids</vt:lpstr>
      <vt:lpstr>Tenniskids</vt:lpstr>
      <vt:lpstr>Alles in 1</vt:lpstr>
      <vt:lpstr>Aanmelden vs Afmelden</vt:lpstr>
      <vt:lpstr>Extra activiteiten</vt:lpstr>
      <vt:lpstr>Competitie</vt:lpstr>
      <vt:lpstr>Speeldagen</vt:lpstr>
      <vt:lpstr>Speeldagen</vt:lpstr>
      <vt:lpstr>Clubladder</vt:lpstr>
      <vt:lpstr>Communicatie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Ouderbijeenkomst  2018-2019</dc:title>
  <dc:creator>Bianca de Bruijn</dc:creator>
  <cp:lastModifiedBy>Bianca de Bruijn</cp:lastModifiedBy>
  <cp:revision>92</cp:revision>
  <dcterms:created xsi:type="dcterms:W3CDTF">2018-10-14T10:52:47Z</dcterms:created>
  <dcterms:modified xsi:type="dcterms:W3CDTF">2022-11-07T13:42:07Z</dcterms:modified>
</cp:coreProperties>
</file>